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52C"/>
    <a:srgbClr val="FF00FF"/>
    <a:srgbClr val="175A68"/>
    <a:srgbClr val="144856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40779F-BDCE-40B2-843B-10E449C527B0}" v="7" dt="2019-11-03T21:26:45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>
        <p:scale>
          <a:sx n="50" d="100"/>
          <a:sy n="50" d="100"/>
        </p:scale>
        <p:origin x="19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Gaughan" userId="d27f3e96-b0dd-4bec-95d3-e2e95b1b6f0e" providerId="ADAL" clId="{D940779F-BDCE-40B2-843B-10E449C527B0}"/>
    <pc:docChg chg="modSld">
      <pc:chgData name="Danny Gaughan" userId="d27f3e96-b0dd-4bec-95d3-e2e95b1b6f0e" providerId="ADAL" clId="{D940779F-BDCE-40B2-843B-10E449C527B0}" dt="2019-11-03T21:27:27.966" v="63" actId="1076"/>
      <pc:docMkLst>
        <pc:docMk/>
      </pc:docMkLst>
      <pc:sldChg chg="addSp modSp">
        <pc:chgData name="Danny Gaughan" userId="d27f3e96-b0dd-4bec-95d3-e2e95b1b6f0e" providerId="ADAL" clId="{D940779F-BDCE-40B2-843B-10E449C527B0}" dt="2019-11-03T21:27:27.966" v="63" actId="1076"/>
        <pc:sldMkLst>
          <pc:docMk/>
          <pc:sldMk cId="1074321042" sldId="256"/>
        </pc:sldMkLst>
        <pc:spChg chg="add mod">
          <ac:chgData name="Danny Gaughan" userId="d27f3e96-b0dd-4bec-95d3-e2e95b1b6f0e" providerId="ADAL" clId="{D940779F-BDCE-40B2-843B-10E449C527B0}" dt="2019-11-03T21:27:09.434" v="61" actId="1076"/>
          <ac:spMkLst>
            <pc:docMk/>
            <pc:sldMk cId="1074321042" sldId="256"/>
            <ac:spMk id="411" creationId="{23A11BB7-9A0F-4F63-AC16-6B68523F8214}"/>
          </ac:spMkLst>
        </pc:spChg>
        <pc:picChg chg="mod">
          <ac:chgData name="Danny Gaughan" userId="d27f3e96-b0dd-4bec-95d3-e2e95b1b6f0e" providerId="ADAL" clId="{D940779F-BDCE-40B2-843B-10E449C527B0}" dt="2019-11-03T21:25:28.519" v="0" actId="1076"/>
          <ac:picMkLst>
            <pc:docMk/>
            <pc:sldMk cId="1074321042" sldId="256"/>
            <ac:picMk id="1048" creationId="{8DBD1578-2AE2-465C-BBFC-7F7930A2CF2D}"/>
          </ac:picMkLst>
        </pc:picChg>
        <pc:picChg chg="add mod">
          <ac:chgData name="Danny Gaughan" userId="d27f3e96-b0dd-4bec-95d3-e2e95b1b6f0e" providerId="ADAL" clId="{D940779F-BDCE-40B2-843B-10E449C527B0}" dt="2019-11-03T21:26:15.813" v="5" actId="1076"/>
          <ac:picMkLst>
            <pc:docMk/>
            <pc:sldMk cId="1074321042" sldId="256"/>
            <ac:picMk id="1076" creationId="{1A44ACE7-A022-4FA3-8B39-B4B6F0669EB9}"/>
          </ac:picMkLst>
        </pc:picChg>
        <pc:cxnChg chg="mod">
          <ac:chgData name="Danny Gaughan" userId="d27f3e96-b0dd-4bec-95d3-e2e95b1b6f0e" providerId="ADAL" clId="{D940779F-BDCE-40B2-843B-10E449C527B0}" dt="2019-11-03T21:26:37.036" v="8" actId="14100"/>
          <ac:cxnSpMkLst>
            <pc:docMk/>
            <pc:sldMk cId="1074321042" sldId="256"/>
            <ac:cxnSpMk id="189" creationId="{00C2B25B-A904-7041-98FC-DA72AEDAA265}"/>
          </ac:cxnSpMkLst>
        </pc:cxnChg>
        <pc:cxnChg chg="mod">
          <ac:chgData name="Danny Gaughan" userId="d27f3e96-b0dd-4bec-95d3-e2e95b1b6f0e" providerId="ADAL" clId="{D940779F-BDCE-40B2-843B-10E449C527B0}" dt="2019-11-03T21:27:24.334" v="62" actId="1076"/>
          <ac:cxnSpMkLst>
            <pc:docMk/>
            <pc:sldMk cId="1074321042" sldId="256"/>
            <ac:cxnSpMk id="202" creationId="{37F25081-DC98-7742-9CDD-B05C66E90535}"/>
          </ac:cxnSpMkLst>
        </pc:cxnChg>
        <pc:cxnChg chg="mod">
          <ac:chgData name="Danny Gaughan" userId="d27f3e96-b0dd-4bec-95d3-e2e95b1b6f0e" providerId="ADAL" clId="{D940779F-BDCE-40B2-843B-10E449C527B0}" dt="2019-11-03T21:27:27.966" v="63" actId="1076"/>
          <ac:cxnSpMkLst>
            <pc:docMk/>
            <pc:sldMk cId="1074321042" sldId="256"/>
            <ac:cxnSpMk id="210" creationId="{3C680FB8-DCEB-BE4B-A3E1-0C5BBF87991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-13714" y="-5918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-63065" y="82752"/>
            <a:ext cx="9690117" cy="14727334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00348" y="7059340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798201"/>
            <a:ext cx="5827821" cy="65044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0677" y="4925280"/>
            <a:ext cx="2844581" cy="2184400"/>
          </a:xfrm>
          <a:prstGeom prst="blockArc">
            <a:avLst>
              <a:gd name="adj1" fmla="val 10486017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540568" y="2719331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31214" y="4617658"/>
            <a:ext cx="6051961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570868" y="5414782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731599" y="561395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2021452" y="2387635"/>
            <a:ext cx="6023138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20039-ABEA-BE47-B3A0-6B1A5F7867BE}"/>
              </a:ext>
            </a:extLst>
          </p:cNvPr>
          <p:cNvSpPr txBox="1"/>
          <p:nvPr/>
        </p:nvSpPr>
        <p:spPr>
          <a:xfrm>
            <a:off x="716644" y="556776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694999" y="5584945"/>
            <a:ext cx="84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13</a:t>
            </a:r>
            <a:endParaRPr lang="en-US" sz="4800" b="1" dirty="0"/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1EADCC58-485B-1B45-9F99-708EBAE3C65F}"/>
              </a:ext>
            </a:extLst>
          </p:cNvPr>
          <p:cNvCxnSpPr>
            <a:cxnSpLocks/>
          </p:cNvCxnSpPr>
          <p:nvPr/>
        </p:nvCxnSpPr>
        <p:spPr>
          <a:xfrm flipV="1">
            <a:off x="3232527" y="9493685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 flipV="1">
            <a:off x="4803810" y="9501297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</p:cNvCxnSpPr>
          <p:nvPr/>
        </p:nvCxnSpPr>
        <p:spPr>
          <a:xfrm flipH="1">
            <a:off x="7842816" y="6605246"/>
            <a:ext cx="9349" cy="3796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24E180E0-EF2A-9645-9783-CACAE2FBF8CE}"/>
              </a:ext>
            </a:extLst>
          </p:cNvPr>
          <p:cNvCxnSpPr>
            <a:cxnSpLocks/>
          </p:cNvCxnSpPr>
          <p:nvPr/>
        </p:nvCxnSpPr>
        <p:spPr>
          <a:xfrm>
            <a:off x="8324254" y="2226385"/>
            <a:ext cx="0" cy="3225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F70F3003-89B2-7F44-9499-10B368800312}"/>
              </a:ext>
            </a:extLst>
          </p:cNvPr>
          <p:cNvCxnSpPr>
            <a:cxnSpLocks/>
          </p:cNvCxnSpPr>
          <p:nvPr/>
        </p:nvCxnSpPr>
        <p:spPr>
          <a:xfrm>
            <a:off x="1896669" y="1562925"/>
            <a:ext cx="32217" cy="82672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987557" y="489925"/>
            <a:ext cx="5160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TUXFORD ACADEMY</a:t>
            </a:r>
            <a:endParaRPr lang="en-GB" sz="1600" b="1" dirty="0"/>
          </a:p>
        </p:txBody>
      </p:sp>
      <p:pic>
        <p:nvPicPr>
          <p:cNvPr id="1156" name="Picture 132" descr="Image result for tuxford acade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3" r="16570"/>
          <a:stretch/>
        </p:blipFill>
        <p:spPr bwMode="auto">
          <a:xfrm>
            <a:off x="8833087" y="482392"/>
            <a:ext cx="799644" cy="12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4154263" y="742920"/>
            <a:ext cx="4758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GOVERNMENT AND POLITICS </a:t>
            </a:r>
            <a:r>
              <a:rPr lang="en-GB" sz="1600" b="1" dirty="0" smtClean="0"/>
              <a:t>KS5 </a:t>
            </a:r>
            <a:r>
              <a:rPr lang="en-GB" sz="1600" b="1" dirty="0"/>
              <a:t>LEARNING JOURNEY</a:t>
            </a:r>
          </a:p>
        </p:txBody>
      </p:sp>
      <p:sp>
        <p:nvSpPr>
          <p:cNvPr id="93" name="AutoShape 130" descr="Image result for tuxford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cxnSp>
        <p:nvCxnSpPr>
          <p:cNvPr id="330" name="Straight Connector 329"/>
          <p:cNvCxnSpPr/>
          <p:nvPr/>
        </p:nvCxnSpPr>
        <p:spPr>
          <a:xfrm>
            <a:off x="4298580" y="1004835"/>
            <a:ext cx="4568201" cy="118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3675" t="31148" r="64700" b="39296"/>
          <a:stretch/>
        </p:blipFill>
        <p:spPr>
          <a:xfrm>
            <a:off x="808946" y="8734470"/>
            <a:ext cx="1264272" cy="180804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5"/>
          <a:srcRect l="22856" t="58583" r="64492" b="32664"/>
          <a:stretch/>
        </p:blipFill>
        <p:spPr>
          <a:xfrm>
            <a:off x="761921" y="10624898"/>
            <a:ext cx="1285576" cy="500302"/>
          </a:xfrm>
          <a:prstGeom prst="rect">
            <a:avLst/>
          </a:prstGeom>
        </p:spPr>
      </p:pic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1314996" y="8734470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1460574" y="8891190"/>
            <a:ext cx="904730" cy="934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1496847" y="8949847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1436419" y="8938460"/>
            <a:ext cx="97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12</a:t>
            </a:r>
            <a:endParaRPr lang="en-US" sz="4800" b="1" dirty="0"/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B58C7C54-BA15-1143-8FA5-033C1320FED3}"/>
              </a:ext>
            </a:extLst>
          </p:cNvPr>
          <p:cNvCxnSpPr>
            <a:cxnSpLocks/>
          </p:cNvCxnSpPr>
          <p:nvPr/>
        </p:nvCxnSpPr>
        <p:spPr>
          <a:xfrm>
            <a:off x="2411108" y="8955903"/>
            <a:ext cx="0" cy="3392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>
            <a:off x="733411" y="9908438"/>
            <a:ext cx="938427" cy="73596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>
            <a:off x="5601675" y="6568287"/>
            <a:ext cx="17115" cy="4023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</p:cNvCxnSpPr>
          <p:nvPr/>
        </p:nvCxnSpPr>
        <p:spPr>
          <a:xfrm flipH="1" flipV="1">
            <a:off x="8847257" y="8411530"/>
            <a:ext cx="342014" cy="3993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837961" y="2148317"/>
            <a:ext cx="94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Unit four</a:t>
            </a:r>
          </a:p>
          <a:p>
            <a:r>
              <a:rPr lang="en-GB" sz="1200" dirty="0" smtClean="0"/>
              <a:t>Exam</a:t>
            </a:r>
            <a:endParaRPr lang="en-GB" sz="12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6F20039-ABEA-BE47-B3A0-6B1A5F7867BE}"/>
              </a:ext>
            </a:extLst>
          </p:cNvPr>
          <p:cNvSpPr txBox="1"/>
          <p:nvPr/>
        </p:nvSpPr>
        <p:spPr>
          <a:xfrm>
            <a:off x="1416450" y="9493685"/>
            <a:ext cx="98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A-LEVEL POLITICS</a:t>
            </a:r>
            <a:endParaRPr lang="en-US" sz="1200" b="1" dirty="0"/>
          </a:p>
        </p:txBody>
      </p:sp>
      <p:pic>
        <p:nvPicPr>
          <p:cNvPr id="125" name="Picture 124" descr="https://static.thenounproject.com/png/2487582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92" y="7446419"/>
            <a:ext cx="2116194" cy="174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TextBox 126"/>
          <p:cNvSpPr txBox="1"/>
          <p:nvPr/>
        </p:nvSpPr>
        <p:spPr>
          <a:xfrm rot="20730559">
            <a:off x="6012" y="7844935"/>
            <a:ext cx="1387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Government and Politics in the UK</a:t>
            </a:r>
            <a:endParaRPr lang="en-GB" sz="1200" b="1" dirty="0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 flipV="1">
            <a:off x="8053064" y="9451747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 flipV="1">
            <a:off x="4914836" y="7198526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>
            <a:off x="3355789" y="6548445"/>
            <a:ext cx="8792" cy="3745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>
            <a:off x="783503" y="812446"/>
            <a:ext cx="962575" cy="752815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24E180E0-EF2A-9645-9783-CACAE2FBF8CE}"/>
              </a:ext>
            </a:extLst>
          </p:cNvPr>
          <p:cNvCxnSpPr>
            <a:cxnSpLocks/>
          </p:cNvCxnSpPr>
          <p:nvPr/>
        </p:nvCxnSpPr>
        <p:spPr>
          <a:xfrm>
            <a:off x="839748" y="2532949"/>
            <a:ext cx="492767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" name="Picture 152"/>
          <p:cNvPicPr>
            <a:picLocks noChangeAspect="1"/>
          </p:cNvPicPr>
          <p:nvPr/>
        </p:nvPicPr>
        <p:blipFill rotWithShape="1">
          <a:blip r:embed="rId5"/>
          <a:srcRect l="22856" t="58583" r="64492" b="12222"/>
          <a:stretch/>
        </p:blipFill>
        <p:spPr>
          <a:xfrm>
            <a:off x="827679" y="1548944"/>
            <a:ext cx="1230097" cy="1596716"/>
          </a:xfrm>
          <a:prstGeom prst="rect">
            <a:avLst/>
          </a:prstGeom>
        </p:spPr>
      </p:pic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DE5F197-57A5-5645-8F7D-42772CF5BEC2}"/>
              </a:ext>
            </a:extLst>
          </p:cNvPr>
          <p:cNvCxnSpPr>
            <a:cxnSpLocks/>
          </p:cNvCxnSpPr>
          <p:nvPr/>
        </p:nvCxnSpPr>
        <p:spPr>
          <a:xfrm flipV="1">
            <a:off x="3910779" y="2767502"/>
            <a:ext cx="0" cy="3914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1DE5F197-57A5-5645-8F7D-42772CF5BEC2}"/>
              </a:ext>
            </a:extLst>
          </p:cNvPr>
          <p:cNvCxnSpPr>
            <a:cxnSpLocks/>
          </p:cNvCxnSpPr>
          <p:nvPr/>
        </p:nvCxnSpPr>
        <p:spPr>
          <a:xfrm flipV="1">
            <a:off x="6382597" y="2748539"/>
            <a:ext cx="0" cy="3914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6987557" y="755557"/>
            <a:ext cx="1832096" cy="50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36F20039-ABEA-BE47-B3A0-6B1A5F7867BE}"/>
              </a:ext>
            </a:extLst>
          </p:cNvPr>
          <p:cNvSpPr txBox="1"/>
          <p:nvPr/>
        </p:nvSpPr>
        <p:spPr>
          <a:xfrm>
            <a:off x="664118" y="6182757"/>
            <a:ext cx="98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 –LEVEL POLITICS</a:t>
            </a:r>
            <a:endParaRPr lang="en-US" sz="1200" b="1" dirty="0"/>
          </a:p>
        </p:txBody>
      </p:sp>
      <p:sp>
        <p:nvSpPr>
          <p:cNvPr id="162" name="Rounded Rectangle 161"/>
          <p:cNvSpPr/>
          <p:nvPr/>
        </p:nvSpPr>
        <p:spPr>
          <a:xfrm>
            <a:off x="40658" y="336501"/>
            <a:ext cx="2489318" cy="128647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ea typeface="Verdana" panose="020B0604030504040204" pitchFamily="34" charset="0"/>
              </a:rPr>
              <a:t>AQA A-LEVEL 7152</a:t>
            </a:r>
          </a:p>
          <a:p>
            <a:pPr algn="ctr"/>
            <a:r>
              <a:rPr lang="en-GB" sz="1200" dirty="0" smtClean="0">
                <a:ea typeface="Verdana" panose="020B0604030504040204" pitchFamily="34" charset="0"/>
              </a:rPr>
              <a:t>(All 33% and 2 hrs)</a:t>
            </a:r>
            <a:r>
              <a:rPr lang="en-GB" sz="1200" dirty="0" smtClean="0"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en-GB" sz="1200" dirty="0" smtClean="0">
                <a:ea typeface="Verdana" panose="020B0604030504040204" pitchFamily="34" charset="0"/>
              </a:rPr>
              <a:t>PAPER 1 -UK Gov. and Politics</a:t>
            </a:r>
          </a:p>
          <a:p>
            <a:pPr algn="ctr"/>
            <a:r>
              <a:rPr lang="en-GB" sz="1200" dirty="0" smtClean="0">
                <a:ea typeface="Verdana" panose="020B0604030504040204" pitchFamily="34" charset="0"/>
              </a:rPr>
              <a:t>PAPER 2- US Gov. and Politics and comparative politics</a:t>
            </a:r>
          </a:p>
          <a:p>
            <a:pPr algn="ctr"/>
            <a:r>
              <a:rPr lang="en-GB" sz="1200" dirty="0" smtClean="0">
                <a:ea typeface="Verdana" panose="020B0604030504040204" pitchFamily="34" charset="0"/>
              </a:rPr>
              <a:t>PAPER 3- Political Ideas</a:t>
            </a:r>
            <a:endParaRPr lang="en-GB" sz="1200" dirty="0" smtClean="0">
              <a:ea typeface="Verdana" panose="020B0604030504040204" pitchFamily="34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332515" y="12614871"/>
            <a:ext cx="67881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 KS3 and KS4 Geography, History, Philosophy and Ethics and Global Awareness schemes of work introduce students to Politics, including ideas about parliament, types of leadership, global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organisations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equality, development and current affairs.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941794" y="12279342"/>
            <a:ext cx="1695828" cy="254352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Geography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2941080" y="12282660"/>
            <a:ext cx="1706295" cy="264527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History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5179312" y="12282661"/>
            <a:ext cx="2073653" cy="265841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Philosophy and Ethics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7543920" y="12282661"/>
            <a:ext cx="1326081" cy="261468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Global Awareness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8" name="Picture 44" descr="noun_development_74997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1"/>
          <a:stretch>
            <a:fillRect/>
          </a:stretch>
        </p:blipFill>
        <p:spPr bwMode="auto">
          <a:xfrm>
            <a:off x="1291906" y="11364287"/>
            <a:ext cx="1013107" cy="85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69" name="Picture 45" descr="noun_stalin_5395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9885" r="21747" b="23724"/>
          <a:stretch>
            <a:fillRect/>
          </a:stretch>
        </p:blipFill>
        <p:spPr bwMode="auto">
          <a:xfrm>
            <a:off x="3496586" y="11505608"/>
            <a:ext cx="570457" cy="65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71" name="Picture 47" descr="noun_equality_73742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" b="13498"/>
          <a:stretch>
            <a:fillRect/>
          </a:stretch>
        </p:blipFill>
        <p:spPr bwMode="auto">
          <a:xfrm>
            <a:off x="5911980" y="11521974"/>
            <a:ext cx="657740" cy="60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76" name="Picture 52" descr="noun_Parliament_165839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1785" r="5806" b="12952"/>
          <a:stretch>
            <a:fillRect/>
          </a:stretch>
        </p:blipFill>
        <p:spPr bwMode="auto">
          <a:xfrm>
            <a:off x="7762750" y="11258975"/>
            <a:ext cx="888419" cy="8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8" name="Text Box 57"/>
          <p:cNvSpPr txBox="1">
            <a:spLocks noChangeArrowheads="1"/>
          </p:cNvSpPr>
          <p:nvPr/>
        </p:nvSpPr>
        <p:spPr bwMode="auto">
          <a:xfrm>
            <a:off x="2651611" y="10046544"/>
            <a:ext cx="1104901" cy="276225"/>
          </a:xfrm>
          <a:prstGeom prst="rect">
            <a:avLst/>
          </a:prstGeom>
          <a:noFill/>
          <a:ln w="38100" cap="rnd" algn="in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Constitution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 Box 58"/>
          <p:cNvSpPr txBox="1">
            <a:spLocks noChangeArrowheads="1"/>
          </p:cNvSpPr>
          <p:nvPr/>
        </p:nvSpPr>
        <p:spPr bwMode="auto">
          <a:xfrm>
            <a:off x="4142274" y="10046544"/>
            <a:ext cx="1104900" cy="276225"/>
          </a:xfrm>
          <a:prstGeom prst="rect">
            <a:avLst/>
          </a:prstGeom>
          <a:noFill/>
          <a:ln w="38100" cap="rnd" algn="in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Parliament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 Box 59"/>
          <p:cNvSpPr txBox="1">
            <a:spLocks noChangeArrowheads="1"/>
          </p:cNvSpPr>
          <p:nvPr/>
        </p:nvSpPr>
        <p:spPr bwMode="auto">
          <a:xfrm>
            <a:off x="5785900" y="10045199"/>
            <a:ext cx="1104900" cy="276225"/>
          </a:xfrm>
          <a:prstGeom prst="rect">
            <a:avLst/>
          </a:prstGeom>
          <a:noFill/>
          <a:ln w="38100" cap="rnd" algn="in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Core executive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7664201" y="10043071"/>
            <a:ext cx="912928" cy="261808"/>
          </a:xfrm>
          <a:prstGeom prst="rect">
            <a:avLst/>
          </a:prstGeom>
          <a:noFill/>
          <a:ln w="38100" cap="rnd" algn="in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Judiciary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 flipV="1">
            <a:off x="6382597" y="9501297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5" name="Picture 61" descr="noun_EU_220736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832" r="12920" b="17088"/>
          <a:stretch>
            <a:fillRect/>
          </a:stretch>
        </p:blipFill>
        <p:spPr bwMode="auto">
          <a:xfrm>
            <a:off x="9045633" y="7691513"/>
            <a:ext cx="539441" cy="5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4" name="Text Box 62"/>
          <p:cNvSpPr txBox="1">
            <a:spLocks noChangeArrowheads="1"/>
          </p:cNvSpPr>
          <p:nvPr/>
        </p:nvSpPr>
        <p:spPr bwMode="auto">
          <a:xfrm>
            <a:off x="4147155" y="10315635"/>
            <a:ext cx="1462087" cy="54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Does Parliament work?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Parliament an elective dictatorship?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7665823" y="10342052"/>
            <a:ext cx="9652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Was Gina Miller right?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Text Box 64"/>
          <p:cNvSpPr txBox="1">
            <a:spLocks noChangeArrowheads="1"/>
          </p:cNvSpPr>
          <p:nvPr/>
        </p:nvSpPr>
        <p:spPr bwMode="auto">
          <a:xfrm>
            <a:off x="2642179" y="10295670"/>
            <a:ext cx="11112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Does the UK constitution need reforming?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ext Box 65"/>
          <p:cNvSpPr txBox="1">
            <a:spLocks noChangeArrowheads="1"/>
          </p:cNvSpPr>
          <p:nvPr/>
        </p:nvSpPr>
        <p:spPr bwMode="auto">
          <a:xfrm>
            <a:off x="5808421" y="10329414"/>
            <a:ext cx="1003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did Boris win?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90" name="Picture 66" descr="noun_Ballot Box_23539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r="14966" b="15901"/>
          <a:stretch>
            <a:fillRect/>
          </a:stretch>
        </p:blipFill>
        <p:spPr bwMode="auto">
          <a:xfrm>
            <a:off x="3444763" y="10657530"/>
            <a:ext cx="501591" cy="57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91" name="Picture 67" descr="noun_Parliament_165839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1785" r="5806" b="12952"/>
          <a:stretch>
            <a:fillRect/>
          </a:stretch>
        </p:blipFill>
        <p:spPr bwMode="auto">
          <a:xfrm>
            <a:off x="5138991" y="10694184"/>
            <a:ext cx="488302" cy="48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92" name="Picture 68" descr="noun_gathering_144328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7"/>
          <a:stretch>
            <a:fillRect/>
          </a:stretch>
        </p:blipFill>
        <p:spPr bwMode="auto">
          <a:xfrm>
            <a:off x="6423699" y="8396807"/>
            <a:ext cx="436815" cy="3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93" name="Picture 69" descr="noun_judiciary_281447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1483" r="11380" b="36121"/>
          <a:stretch>
            <a:fillRect/>
          </a:stretch>
        </p:blipFill>
        <p:spPr bwMode="auto">
          <a:xfrm>
            <a:off x="8206959" y="10615376"/>
            <a:ext cx="570236" cy="44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94" name="Picture 70" descr="noun_Candidate_177746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r="10536" b="12291"/>
          <a:stretch>
            <a:fillRect/>
          </a:stretch>
        </p:blipFill>
        <p:spPr bwMode="auto">
          <a:xfrm>
            <a:off x="6527351" y="10689818"/>
            <a:ext cx="476192" cy="54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1901597" y="8378874"/>
            <a:ext cx="1104900" cy="276225"/>
          </a:xfrm>
          <a:prstGeom prst="rect">
            <a:avLst/>
          </a:prstGeom>
          <a:noFill/>
          <a:ln w="28575" algn="in">
            <a:solidFill>
              <a:srgbClr val="000000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Democracy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Text Box 72"/>
          <p:cNvSpPr txBox="1">
            <a:spLocks noChangeArrowheads="1"/>
          </p:cNvSpPr>
          <p:nvPr/>
        </p:nvSpPr>
        <p:spPr bwMode="auto">
          <a:xfrm>
            <a:off x="6939401" y="8388441"/>
            <a:ext cx="1267558" cy="300165"/>
          </a:xfrm>
          <a:prstGeom prst="rect">
            <a:avLst/>
          </a:prstGeom>
          <a:noFill/>
          <a:ln w="28575" algn="in">
            <a:solidFill>
              <a:srgbClr val="000000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Electoral systems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Text Box 73"/>
          <p:cNvSpPr txBox="1">
            <a:spLocks noChangeArrowheads="1"/>
          </p:cNvSpPr>
          <p:nvPr/>
        </p:nvSpPr>
        <p:spPr bwMode="auto">
          <a:xfrm>
            <a:off x="3610954" y="8382398"/>
            <a:ext cx="1104900" cy="276225"/>
          </a:xfrm>
          <a:prstGeom prst="rect">
            <a:avLst/>
          </a:prstGeom>
          <a:noFill/>
          <a:ln w="28575" algn="in">
            <a:solidFill>
              <a:srgbClr val="000000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Referenda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258658" y="8405793"/>
            <a:ext cx="1104900" cy="276225"/>
          </a:xfrm>
          <a:prstGeom prst="rect">
            <a:avLst/>
          </a:prstGeom>
          <a:noFill/>
          <a:ln w="28575" algn="in">
            <a:solidFill>
              <a:srgbClr val="000000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Pressure Groups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Text Box 75"/>
          <p:cNvSpPr txBox="1">
            <a:spLocks noChangeArrowheads="1"/>
          </p:cNvSpPr>
          <p:nvPr/>
        </p:nvSpPr>
        <p:spPr bwMode="auto">
          <a:xfrm>
            <a:off x="2073231" y="8166381"/>
            <a:ext cx="12382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the UK democratic?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 Box 76"/>
          <p:cNvSpPr txBox="1">
            <a:spLocks noChangeArrowheads="1"/>
          </p:cNvSpPr>
          <p:nvPr/>
        </p:nvSpPr>
        <p:spPr bwMode="auto">
          <a:xfrm>
            <a:off x="5034937" y="8084407"/>
            <a:ext cx="1457170" cy="51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do pressure groups influence politics?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Text Box 77"/>
          <p:cNvSpPr txBox="1">
            <a:spLocks noChangeArrowheads="1"/>
          </p:cNvSpPr>
          <p:nvPr/>
        </p:nvSpPr>
        <p:spPr bwMode="auto">
          <a:xfrm>
            <a:off x="3607779" y="8016543"/>
            <a:ext cx="11112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Should we use referenda?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>
            <a:off x="4154262" y="8719010"/>
            <a:ext cx="3922" cy="3867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>
            <a:off x="5650382" y="8711191"/>
            <a:ext cx="3922" cy="3867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>
            <a:off x="2573270" y="8719010"/>
            <a:ext cx="3922" cy="3867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>
            <a:off x="7601987" y="8729733"/>
            <a:ext cx="3922" cy="3867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2" name="Picture 78" descr="noun_voting_123608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" b="11285"/>
          <a:stretch>
            <a:fillRect/>
          </a:stretch>
        </p:blipFill>
        <p:spPr bwMode="auto">
          <a:xfrm>
            <a:off x="9520750" y="15972207"/>
            <a:ext cx="403226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03" name="Picture 79" descr="th?id=OI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7" y="4725538"/>
            <a:ext cx="397483" cy="19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" name="Text Box 80"/>
          <p:cNvSpPr txBox="1">
            <a:spLocks noChangeArrowheads="1"/>
          </p:cNvSpPr>
          <p:nvPr/>
        </p:nvSpPr>
        <p:spPr bwMode="auto">
          <a:xfrm>
            <a:off x="9148422" y="8342125"/>
            <a:ext cx="421262" cy="283781"/>
          </a:xfrm>
          <a:prstGeom prst="rect">
            <a:avLst/>
          </a:prstGeom>
          <a:noFill/>
          <a:ln w="38100" cap="rnd" algn="in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EU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8" name="Picture 207" descr="https://static.thenounproject.com/png/2487582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11" y="5005006"/>
            <a:ext cx="1999955" cy="16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TextBox 208"/>
          <p:cNvSpPr txBox="1"/>
          <p:nvPr/>
        </p:nvSpPr>
        <p:spPr>
          <a:xfrm rot="20730559">
            <a:off x="8286498" y="5443625"/>
            <a:ext cx="1234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Political Ideas</a:t>
            </a:r>
            <a:endParaRPr lang="en-GB" sz="1200" b="1" dirty="0"/>
          </a:p>
        </p:txBody>
      </p:sp>
      <p:sp>
        <p:nvSpPr>
          <p:cNvPr id="72" name="Text Box 81"/>
          <p:cNvSpPr txBox="1">
            <a:spLocks noChangeArrowheads="1"/>
          </p:cNvSpPr>
          <p:nvPr/>
        </p:nvSpPr>
        <p:spPr bwMode="auto">
          <a:xfrm>
            <a:off x="6860514" y="6330721"/>
            <a:ext cx="1322661" cy="238094"/>
          </a:xfrm>
          <a:prstGeom prst="rect">
            <a:avLst/>
          </a:prstGeom>
          <a:noFill/>
          <a:ln w="28575" algn="in">
            <a:solidFill>
              <a:srgbClr val="000000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Voting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behaviour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Text Box 82"/>
          <p:cNvSpPr txBox="1">
            <a:spLocks noChangeArrowheads="1"/>
          </p:cNvSpPr>
          <p:nvPr/>
        </p:nvSpPr>
        <p:spPr bwMode="auto">
          <a:xfrm>
            <a:off x="5030338" y="6279466"/>
            <a:ext cx="1104900" cy="276225"/>
          </a:xfrm>
          <a:prstGeom prst="rect">
            <a:avLst/>
          </a:prstGeom>
          <a:noFill/>
          <a:ln w="38100" algn="in">
            <a:solidFill>
              <a:srgbClr val="000000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Feminism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Text Box 83"/>
          <p:cNvSpPr txBox="1">
            <a:spLocks noChangeArrowheads="1"/>
          </p:cNvSpPr>
          <p:nvPr/>
        </p:nvSpPr>
        <p:spPr bwMode="auto">
          <a:xfrm>
            <a:off x="2902681" y="6249985"/>
            <a:ext cx="962025" cy="266700"/>
          </a:xfrm>
          <a:prstGeom prst="rect">
            <a:avLst/>
          </a:prstGeom>
          <a:noFill/>
          <a:ln w="38100" algn="in">
            <a:solidFill>
              <a:srgbClr val="000000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Ecologism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Text Box 84"/>
          <p:cNvSpPr txBox="1">
            <a:spLocks noChangeArrowheads="1"/>
          </p:cNvSpPr>
          <p:nvPr/>
        </p:nvSpPr>
        <p:spPr bwMode="auto">
          <a:xfrm>
            <a:off x="6841769" y="7527120"/>
            <a:ext cx="1104900" cy="276225"/>
          </a:xfrm>
          <a:prstGeom prst="rect">
            <a:avLst/>
          </a:prstGeom>
          <a:noFill/>
          <a:ln w="38100" cap="rnd" algn="in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Liberalism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Text Box 85"/>
          <p:cNvSpPr txBox="1">
            <a:spLocks noChangeArrowheads="1"/>
          </p:cNvSpPr>
          <p:nvPr/>
        </p:nvSpPr>
        <p:spPr bwMode="auto">
          <a:xfrm>
            <a:off x="4323487" y="7565215"/>
            <a:ext cx="1104900" cy="276225"/>
          </a:xfrm>
          <a:prstGeom prst="rect">
            <a:avLst/>
          </a:prstGeom>
          <a:noFill/>
          <a:ln w="38100" cap="rnd" algn="in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Conservatism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Text Box 86"/>
          <p:cNvSpPr txBox="1">
            <a:spLocks noChangeArrowheads="1"/>
          </p:cNvSpPr>
          <p:nvPr/>
        </p:nvSpPr>
        <p:spPr bwMode="auto">
          <a:xfrm>
            <a:off x="1557718" y="7589674"/>
            <a:ext cx="1104900" cy="276225"/>
          </a:xfrm>
          <a:prstGeom prst="rect">
            <a:avLst/>
          </a:prstGeom>
          <a:noFill/>
          <a:ln w="38100" cap="rnd" algn="in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Socialism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Text Box 87"/>
          <p:cNvSpPr txBox="1">
            <a:spLocks noChangeArrowheads="1"/>
          </p:cNvSpPr>
          <p:nvPr/>
        </p:nvSpPr>
        <p:spPr bwMode="auto">
          <a:xfrm>
            <a:off x="6765447" y="5973714"/>
            <a:ext cx="13525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Why do we vote the way we do?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Text Box 88"/>
          <p:cNvSpPr txBox="1">
            <a:spLocks noChangeArrowheads="1"/>
          </p:cNvSpPr>
          <p:nvPr/>
        </p:nvSpPr>
        <p:spPr bwMode="auto">
          <a:xfrm>
            <a:off x="4174458" y="7798792"/>
            <a:ext cx="12287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Thatcherism conservatism?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1EADCC58-485B-1B45-9F99-708EBAE3C65F}"/>
              </a:ext>
            </a:extLst>
          </p:cNvPr>
          <p:cNvCxnSpPr>
            <a:cxnSpLocks/>
          </p:cNvCxnSpPr>
          <p:nvPr/>
        </p:nvCxnSpPr>
        <p:spPr>
          <a:xfrm flipV="1">
            <a:off x="2138946" y="7225604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EADCC58-485B-1B45-9F99-708EBAE3C65F}"/>
              </a:ext>
            </a:extLst>
          </p:cNvPr>
          <p:cNvCxnSpPr>
            <a:cxnSpLocks/>
          </p:cNvCxnSpPr>
          <p:nvPr/>
        </p:nvCxnSpPr>
        <p:spPr>
          <a:xfrm flipV="1">
            <a:off x="7423318" y="7176302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89"/>
          <p:cNvSpPr txBox="1">
            <a:spLocks noChangeArrowheads="1"/>
          </p:cNvSpPr>
          <p:nvPr/>
        </p:nvSpPr>
        <p:spPr bwMode="auto">
          <a:xfrm>
            <a:off x="6581576" y="7835789"/>
            <a:ext cx="105568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everyone a Liberal now?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Text Box 90"/>
          <p:cNvSpPr txBox="1">
            <a:spLocks noChangeArrowheads="1"/>
          </p:cNvSpPr>
          <p:nvPr/>
        </p:nvSpPr>
        <p:spPr bwMode="auto">
          <a:xfrm>
            <a:off x="1610310" y="7908731"/>
            <a:ext cx="974676" cy="31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Wa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 Marx right?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838289" y="5693094"/>
            <a:ext cx="1123250" cy="87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/>
              <a:t>Is capitalism destroying the planet?</a:t>
            </a:r>
          </a:p>
          <a:p>
            <a:r>
              <a:rPr lang="en-GB" sz="1000" dirty="0"/>
              <a:t> 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15" name="Picture 91" descr="noun_Margaret Thatcher_9958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1"/>
          <a:stretch>
            <a:fillRect/>
          </a:stretch>
        </p:blipFill>
        <p:spPr bwMode="auto">
          <a:xfrm>
            <a:off x="3754984" y="7444902"/>
            <a:ext cx="543596" cy="46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16" name="Picture 92" descr="noun_Tree_31047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1" t="1671" r="20367" b="15503"/>
          <a:stretch>
            <a:fillRect/>
          </a:stretch>
        </p:blipFill>
        <p:spPr bwMode="auto">
          <a:xfrm>
            <a:off x="2476538" y="6192300"/>
            <a:ext cx="298488" cy="4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17" name="Picture 93" descr="noun_feminism_14965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0" t="3647" r="21431" b="18695"/>
          <a:stretch>
            <a:fillRect/>
          </a:stretch>
        </p:blipFill>
        <p:spPr bwMode="auto">
          <a:xfrm>
            <a:off x="4513739" y="6207540"/>
            <a:ext cx="3317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9" name="Rectangle 228"/>
          <p:cNvSpPr/>
          <p:nvPr/>
        </p:nvSpPr>
        <p:spPr>
          <a:xfrm>
            <a:off x="5117385" y="6051906"/>
            <a:ext cx="1123250" cy="58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 smtClean="0"/>
              <a:t>Are we equal?</a:t>
            </a:r>
            <a:endParaRPr lang="en-GB" sz="1000" dirty="0"/>
          </a:p>
          <a:p>
            <a:r>
              <a:rPr lang="en-GB" sz="1000" dirty="0"/>
              <a:t> 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18" name="Picture 94" descr="noun_Karl Marx_98524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8" r="22951" b="13223"/>
          <a:stretch>
            <a:fillRect/>
          </a:stretch>
        </p:blipFill>
        <p:spPr bwMode="auto">
          <a:xfrm>
            <a:off x="1132383" y="7161925"/>
            <a:ext cx="309346" cy="48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>
            <a:off x="3249670" y="4398436"/>
            <a:ext cx="8792" cy="3745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>
            <a:off x="6135238" y="4368438"/>
            <a:ext cx="8792" cy="3745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 flipV="1">
            <a:off x="5047642" y="5059983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95"/>
          <p:cNvSpPr txBox="1">
            <a:spLocks noChangeArrowheads="1"/>
          </p:cNvSpPr>
          <p:nvPr/>
        </p:nvSpPr>
        <p:spPr bwMode="auto">
          <a:xfrm>
            <a:off x="4504879" y="5456143"/>
            <a:ext cx="1104900" cy="276225"/>
          </a:xfrm>
          <a:prstGeom prst="rect">
            <a:avLst/>
          </a:prstGeom>
          <a:noFill/>
          <a:ln w="38100" cap="rnd" algn="in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Constitution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Text Box 96"/>
          <p:cNvSpPr txBox="1">
            <a:spLocks noChangeArrowheads="1"/>
          </p:cNvSpPr>
          <p:nvPr/>
        </p:nvSpPr>
        <p:spPr bwMode="auto">
          <a:xfrm>
            <a:off x="6205877" y="3205777"/>
            <a:ext cx="782024" cy="322506"/>
          </a:xfrm>
          <a:prstGeom prst="rect">
            <a:avLst/>
          </a:prstGeom>
          <a:noFill/>
          <a:ln w="38100" cap="rnd" algn="in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Executive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Text Box 97"/>
          <p:cNvSpPr txBox="1">
            <a:spLocks noChangeArrowheads="1"/>
          </p:cNvSpPr>
          <p:nvPr/>
        </p:nvSpPr>
        <p:spPr bwMode="auto">
          <a:xfrm>
            <a:off x="3299320" y="3236509"/>
            <a:ext cx="1104900" cy="276225"/>
          </a:xfrm>
          <a:prstGeom prst="rect">
            <a:avLst/>
          </a:prstGeom>
          <a:noFill/>
          <a:ln w="38100" cap="rnd" algn="in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Legislature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>
            <a:off x="3484330" y="2103755"/>
            <a:ext cx="8792" cy="3745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98"/>
          <p:cNvSpPr txBox="1">
            <a:spLocks noChangeArrowheads="1"/>
          </p:cNvSpPr>
          <p:nvPr/>
        </p:nvSpPr>
        <p:spPr bwMode="auto">
          <a:xfrm>
            <a:off x="2593077" y="4102843"/>
            <a:ext cx="1330770" cy="282726"/>
          </a:xfrm>
          <a:prstGeom prst="rect">
            <a:avLst/>
          </a:prstGeom>
          <a:noFill/>
          <a:ln w="28575" algn="in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Voting in the USA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Text Box 99"/>
          <p:cNvSpPr txBox="1">
            <a:spLocks noChangeArrowheads="1"/>
          </p:cNvSpPr>
          <p:nvPr/>
        </p:nvSpPr>
        <p:spPr bwMode="auto">
          <a:xfrm>
            <a:off x="5601600" y="4070624"/>
            <a:ext cx="1104900" cy="276225"/>
          </a:xfrm>
          <a:prstGeom prst="rect">
            <a:avLst/>
          </a:prstGeom>
          <a:noFill/>
          <a:ln w="28575" algn="in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Pressure Groups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Text Box 100"/>
          <p:cNvSpPr txBox="1">
            <a:spLocks noChangeArrowheads="1"/>
          </p:cNvSpPr>
          <p:nvPr/>
        </p:nvSpPr>
        <p:spPr bwMode="auto">
          <a:xfrm>
            <a:off x="7667092" y="1890570"/>
            <a:ext cx="1314324" cy="274201"/>
          </a:xfrm>
          <a:prstGeom prst="rect">
            <a:avLst/>
          </a:prstGeom>
          <a:noFill/>
          <a:ln w="28575" algn="in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Electoral process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Text Box 101"/>
          <p:cNvSpPr txBox="1">
            <a:spLocks noChangeArrowheads="1"/>
          </p:cNvSpPr>
          <p:nvPr/>
        </p:nvSpPr>
        <p:spPr bwMode="auto">
          <a:xfrm>
            <a:off x="2452905" y="1734947"/>
            <a:ext cx="2478071" cy="318988"/>
          </a:xfrm>
          <a:prstGeom prst="rect">
            <a:avLst/>
          </a:prstGeom>
          <a:noFill/>
          <a:ln w="38100" algn="in">
            <a:solidFill>
              <a:srgbClr val="000000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Who is more democratic? US or UK?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Text Box 102"/>
          <p:cNvSpPr txBox="1">
            <a:spLocks noChangeArrowheads="1"/>
          </p:cNvSpPr>
          <p:nvPr/>
        </p:nvSpPr>
        <p:spPr bwMode="auto">
          <a:xfrm>
            <a:off x="4504879" y="5710436"/>
            <a:ext cx="115835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the constitution too hard to change?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Text Box 103"/>
          <p:cNvSpPr txBox="1">
            <a:spLocks noChangeArrowheads="1"/>
          </p:cNvSpPr>
          <p:nvPr/>
        </p:nvSpPr>
        <p:spPr bwMode="auto">
          <a:xfrm>
            <a:off x="5596423" y="3714368"/>
            <a:ext cx="156807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do pressure groups work in the UK?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Text Box 104"/>
          <p:cNvSpPr txBox="1">
            <a:spLocks noChangeArrowheads="1"/>
          </p:cNvSpPr>
          <p:nvPr/>
        </p:nvSpPr>
        <p:spPr bwMode="auto">
          <a:xfrm>
            <a:off x="2584986" y="3729284"/>
            <a:ext cx="1104901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Congress bipartisan?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9" name="Picture 105" descr="Black America Is Just 72 Percent Equal To White America ...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43" y="4733392"/>
            <a:ext cx="365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1" name="Picture 107" descr="th?id=OIP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89" y="8365870"/>
            <a:ext cx="640654" cy="28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2" name="Picture 108" descr="noun_voting_123608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" b="11285"/>
          <a:stretch>
            <a:fillRect/>
          </a:stretch>
        </p:blipFill>
        <p:spPr bwMode="auto">
          <a:xfrm>
            <a:off x="6402098" y="6233026"/>
            <a:ext cx="4032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9" name="Picture 68" descr="noun_gathering_144328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7"/>
          <a:stretch>
            <a:fillRect/>
          </a:stretch>
        </p:blipFill>
        <p:spPr bwMode="auto">
          <a:xfrm>
            <a:off x="6789129" y="4008890"/>
            <a:ext cx="436815" cy="3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0" name="Picture 108" descr="noun_voting_123608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" b="11285"/>
          <a:stretch>
            <a:fillRect/>
          </a:stretch>
        </p:blipFill>
        <p:spPr bwMode="auto">
          <a:xfrm>
            <a:off x="3952649" y="3974428"/>
            <a:ext cx="4032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5" name="Picture 264" descr="https://static.thenounproject.com/png/2487582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83" y="3756973"/>
            <a:ext cx="1999955" cy="16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Rounded Rectangle 231"/>
          <p:cNvSpPr/>
          <p:nvPr/>
        </p:nvSpPr>
        <p:spPr>
          <a:xfrm>
            <a:off x="87698" y="4001015"/>
            <a:ext cx="1496275" cy="672881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ea typeface="Verdana" panose="020B0604030504040204" pitchFamily="34" charset="0"/>
              </a:rPr>
              <a:t>Comparison of politics in the  USA and UK</a:t>
            </a:r>
            <a:endParaRPr lang="en-GB" sz="1200" dirty="0" smtClean="0">
              <a:ea typeface="Verdana" panose="020B0604030504040204" pitchFamily="34" charset="0"/>
            </a:endParaRPr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 rotWithShape="1">
          <a:blip r:embed="rId25"/>
          <a:srcRect l="55675" t="29846" r="23742" b="31319"/>
          <a:stretch/>
        </p:blipFill>
        <p:spPr>
          <a:xfrm>
            <a:off x="9081903" y="5818038"/>
            <a:ext cx="503224" cy="509336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 rotWithShape="1">
          <a:blip r:embed="rId26"/>
          <a:srcRect l="54424" t="32641" r="23742" b="31942"/>
          <a:stretch/>
        </p:blipFill>
        <p:spPr>
          <a:xfrm>
            <a:off x="6293933" y="7480532"/>
            <a:ext cx="489096" cy="425625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27"/>
          <a:srcRect l="54924" t="38077" r="25326" b="35826"/>
          <a:stretch/>
        </p:blipFill>
        <p:spPr>
          <a:xfrm>
            <a:off x="7679242" y="7968818"/>
            <a:ext cx="583828" cy="413853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 rotWithShape="1">
          <a:blip r:embed="rId28"/>
          <a:srcRect l="56008" t="36058" r="25075" b="35049"/>
          <a:stretch/>
        </p:blipFill>
        <p:spPr>
          <a:xfrm>
            <a:off x="4763522" y="8446100"/>
            <a:ext cx="387891" cy="317831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 rotWithShape="1">
          <a:blip r:embed="rId29"/>
          <a:srcRect l="56424" t="33262" r="25242" b="31320"/>
          <a:stretch/>
        </p:blipFill>
        <p:spPr>
          <a:xfrm>
            <a:off x="3074208" y="8405793"/>
            <a:ext cx="463523" cy="480378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 rotWithShape="1">
          <a:blip r:embed="rId27"/>
          <a:srcRect l="54924" t="38077" r="25326" b="35826"/>
          <a:stretch/>
        </p:blipFill>
        <p:spPr>
          <a:xfrm>
            <a:off x="6943432" y="1875278"/>
            <a:ext cx="583828" cy="413853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 rotWithShape="1">
          <a:blip r:embed="rId30"/>
          <a:srcRect l="55175" t="38077" r="24158" b="39243"/>
          <a:stretch/>
        </p:blipFill>
        <p:spPr>
          <a:xfrm>
            <a:off x="5034937" y="3072057"/>
            <a:ext cx="1071874" cy="631023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 rotWithShape="1">
          <a:blip r:embed="rId31"/>
          <a:srcRect l="55341" t="29689" r="24159" b="30854"/>
          <a:stretch/>
        </p:blipFill>
        <p:spPr>
          <a:xfrm>
            <a:off x="2662619" y="3080679"/>
            <a:ext cx="556230" cy="574319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 rotWithShape="1">
          <a:blip r:embed="rId29"/>
          <a:srcRect l="56424" t="33262" r="25242" b="31320"/>
          <a:stretch/>
        </p:blipFill>
        <p:spPr>
          <a:xfrm>
            <a:off x="1960439" y="1729217"/>
            <a:ext cx="463523" cy="480378"/>
          </a:xfrm>
          <a:prstGeom prst="rect">
            <a:avLst/>
          </a:prstGeom>
        </p:spPr>
      </p:pic>
      <p:sp>
        <p:nvSpPr>
          <p:cNvPr id="277" name="Text Box 80"/>
          <p:cNvSpPr txBox="1">
            <a:spLocks noChangeArrowheads="1"/>
          </p:cNvSpPr>
          <p:nvPr/>
        </p:nvSpPr>
        <p:spPr bwMode="auto">
          <a:xfrm>
            <a:off x="87698" y="10844380"/>
            <a:ext cx="2173444" cy="435918"/>
          </a:xfrm>
          <a:prstGeom prst="rect">
            <a:avLst/>
          </a:prstGeom>
          <a:solidFill>
            <a:schemeClr val="bg1"/>
          </a:solidFill>
          <a:ln w="12700" cap="rnd" algn="in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Green teacher 1;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Purple teacher 2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C26DEAC30C44498E0E02C3ACDEC05" ma:contentTypeVersion="8" ma:contentTypeDescription="Create a new document." ma:contentTypeScope="" ma:versionID="9cd98a9f08a27f50f06043a7465a3d3f">
  <xsd:schema xmlns:xsd="http://www.w3.org/2001/XMLSchema" xmlns:xs="http://www.w3.org/2001/XMLSchema" xmlns:p="http://schemas.microsoft.com/office/2006/metadata/properties" xmlns:ns2="e768c16e-7fc8-4364-bdc0-2daf97aa3427" xmlns:ns3="4583c461-77b1-49aa-9d9b-cc821568e359" targetNamespace="http://schemas.microsoft.com/office/2006/metadata/properties" ma:root="true" ma:fieldsID="e4a6505b54374277afe8009b35de6036" ns2:_="" ns3:_="">
    <xsd:import namespace="e768c16e-7fc8-4364-bdc0-2daf97aa3427"/>
    <xsd:import namespace="4583c461-77b1-49aa-9d9b-cc821568e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8c16e-7fc8-4364-bdc0-2daf97aa3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3c461-77b1-49aa-9d9b-cc821568e35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D698DE-11DF-4988-862D-2366D908F8B2}">
  <ds:schemaRefs>
    <ds:schemaRef ds:uri="0bdec8ba-8356-4765-83dd-96d812262d5e"/>
    <ds:schemaRef ds:uri="http://purl.org/dc/terms/"/>
    <ds:schemaRef ds:uri="http://schemas.openxmlformats.org/package/2006/metadata/core-properties"/>
    <ds:schemaRef ds:uri="6bb97bff-184c-455f-9cdf-dd1cb02aef2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9190857-DCFD-4C27-AFA9-F735DEB98830}"/>
</file>

<file path=customXml/itemProps3.xml><?xml version="1.0" encoding="utf-8"?>
<ds:datastoreItem xmlns:ds="http://schemas.openxmlformats.org/officeDocument/2006/customXml" ds:itemID="{94B5E1FD-49CA-4204-8E21-F006A0B18E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6752</TotalTime>
  <Words>263</Words>
  <Application>Microsoft Office PowerPoint</Application>
  <PresentationFormat>Custom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D Addison</cp:lastModifiedBy>
  <cp:revision>315</cp:revision>
  <cp:lastPrinted>2019-11-08T11:34:49Z</cp:lastPrinted>
  <dcterms:created xsi:type="dcterms:W3CDTF">2018-02-08T08:28:53Z</dcterms:created>
  <dcterms:modified xsi:type="dcterms:W3CDTF">2020-04-29T14:57:19Z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0x010100334C26DEAC30C44498E0E02C3ACDEC05</vt:lpwstr>
  </property>
</Properties>
</file>