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6" r:id="rId5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052C"/>
    <a:srgbClr val="FF00FF"/>
    <a:srgbClr val="175A68"/>
    <a:srgbClr val="144856"/>
    <a:srgbClr val="FE5E00"/>
    <a:srgbClr val="F8B3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40779F-BDCE-40B2-843B-10E449C527B0}" v="7" dt="2019-11-03T21:26:45.8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80" d="100"/>
          <a:sy n="80" d="100"/>
        </p:scale>
        <p:origin x="1910" y="-35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Gaughan" userId="d27f3e96-b0dd-4bec-95d3-e2e95b1b6f0e" providerId="ADAL" clId="{D940779F-BDCE-40B2-843B-10E449C527B0}"/>
    <pc:docChg chg="modSld">
      <pc:chgData name="Danny Gaughan" userId="d27f3e96-b0dd-4bec-95d3-e2e95b1b6f0e" providerId="ADAL" clId="{D940779F-BDCE-40B2-843B-10E449C527B0}" dt="2019-11-03T21:27:27.966" v="63" actId="1076"/>
      <pc:docMkLst>
        <pc:docMk/>
      </pc:docMkLst>
      <pc:sldChg chg="addSp modSp">
        <pc:chgData name="Danny Gaughan" userId="d27f3e96-b0dd-4bec-95d3-e2e95b1b6f0e" providerId="ADAL" clId="{D940779F-BDCE-40B2-843B-10E449C527B0}" dt="2019-11-03T21:27:27.966" v="63" actId="1076"/>
        <pc:sldMkLst>
          <pc:docMk/>
          <pc:sldMk cId="1074321042" sldId="256"/>
        </pc:sldMkLst>
        <pc:spChg chg="add mod">
          <ac:chgData name="Danny Gaughan" userId="d27f3e96-b0dd-4bec-95d3-e2e95b1b6f0e" providerId="ADAL" clId="{D940779F-BDCE-40B2-843B-10E449C527B0}" dt="2019-11-03T21:27:09.434" v="61" actId="1076"/>
          <ac:spMkLst>
            <pc:docMk/>
            <pc:sldMk cId="1074321042" sldId="256"/>
            <ac:spMk id="411" creationId="{23A11BB7-9A0F-4F63-AC16-6B68523F8214}"/>
          </ac:spMkLst>
        </pc:spChg>
        <pc:picChg chg="mod">
          <ac:chgData name="Danny Gaughan" userId="d27f3e96-b0dd-4bec-95d3-e2e95b1b6f0e" providerId="ADAL" clId="{D940779F-BDCE-40B2-843B-10E449C527B0}" dt="2019-11-03T21:25:28.519" v="0" actId="1076"/>
          <ac:picMkLst>
            <pc:docMk/>
            <pc:sldMk cId="1074321042" sldId="256"/>
            <ac:picMk id="1048" creationId="{8DBD1578-2AE2-465C-BBFC-7F7930A2CF2D}"/>
          </ac:picMkLst>
        </pc:picChg>
        <pc:picChg chg="add mod">
          <ac:chgData name="Danny Gaughan" userId="d27f3e96-b0dd-4bec-95d3-e2e95b1b6f0e" providerId="ADAL" clId="{D940779F-BDCE-40B2-843B-10E449C527B0}" dt="2019-11-03T21:26:15.813" v="5" actId="1076"/>
          <ac:picMkLst>
            <pc:docMk/>
            <pc:sldMk cId="1074321042" sldId="256"/>
            <ac:picMk id="1076" creationId="{1A44ACE7-A022-4FA3-8B39-B4B6F0669EB9}"/>
          </ac:picMkLst>
        </pc:picChg>
        <pc:cxnChg chg="mod">
          <ac:chgData name="Danny Gaughan" userId="d27f3e96-b0dd-4bec-95d3-e2e95b1b6f0e" providerId="ADAL" clId="{D940779F-BDCE-40B2-843B-10E449C527B0}" dt="2019-11-03T21:26:37.036" v="8" actId="14100"/>
          <ac:cxnSpMkLst>
            <pc:docMk/>
            <pc:sldMk cId="1074321042" sldId="256"/>
            <ac:cxnSpMk id="189" creationId="{00C2B25B-A904-7041-98FC-DA72AEDAA265}"/>
          </ac:cxnSpMkLst>
        </pc:cxnChg>
        <pc:cxnChg chg="mod">
          <ac:chgData name="Danny Gaughan" userId="d27f3e96-b0dd-4bec-95d3-e2e95b1b6f0e" providerId="ADAL" clId="{D940779F-BDCE-40B2-843B-10E449C527B0}" dt="2019-11-03T21:27:24.334" v="62" actId="1076"/>
          <ac:cxnSpMkLst>
            <pc:docMk/>
            <pc:sldMk cId="1074321042" sldId="256"/>
            <ac:cxnSpMk id="202" creationId="{37F25081-DC98-7742-9CDD-B05C66E90535}"/>
          </ac:cxnSpMkLst>
        </pc:cxnChg>
        <pc:cxnChg chg="mod">
          <ac:chgData name="Danny Gaughan" userId="d27f3e96-b0dd-4bec-95d3-e2e95b1b6f0e" providerId="ADAL" clId="{D940779F-BDCE-40B2-843B-10E449C527B0}" dt="2019-11-03T21:27:27.966" v="63" actId="1076"/>
          <ac:cxnSpMkLst>
            <pc:docMk/>
            <pc:sldMk cId="1074321042" sldId="256"/>
            <ac:cxnSpMk id="210" creationId="{3C680FB8-DCEB-BE4B-A3E1-0C5BBF879919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gif"/><Relationship Id="rId12" Type="http://schemas.openxmlformats.org/officeDocument/2006/relationships/image" Target="../media/image10.jpe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55575" y="277763"/>
            <a:ext cx="9366739" cy="11180811"/>
          </a:xfrm>
          <a:prstGeom prst="rect">
            <a:avLst/>
          </a:prstGeom>
          <a:solidFill>
            <a:schemeClr val="bg1"/>
          </a:solidFill>
          <a:ln w="412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( </a:t>
            </a:r>
            <a:r>
              <a:rPr lang="en-GB" dirty="0"/>
              <a:t>) a </a:t>
            </a:r>
            <a:r>
              <a:rPr lang="en-GB" dirty="0" smtClean="0"/>
              <a:t> </a:t>
            </a:r>
            <a:r>
              <a:rPr lang="en-GB" dirty="0"/>
              <a:t>a b x= x= x ( ) = b a ab x </a:t>
            </a:r>
            <a:r>
              <a:rPr lang="en-GB" dirty="0" smtClean="0"/>
              <a:t>• </a:t>
            </a:r>
            <a:r>
              <a:rPr lang="en-GB" dirty="0"/>
              <a:t>apply these laws when solving problems in other contexts, for example simplification of expressions before integrating/differentiating, solving equations or transforming graphs</a:t>
            </a:r>
            <a:r>
              <a:rPr lang="en-GB" dirty="0" smtClean="0"/>
              <a:t>.-way</a:t>
            </a:r>
            <a:endParaRPr lang="en-US" dirty="0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2792113" y="8611546"/>
            <a:ext cx="5550942" cy="4790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5771962" y="4263389"/>
            <a:ext cx="3421847" cy="1749884"/>
          </a:xfrm>
          <a:prstGeom prst="blockArc">
            <a:avLst>
              <a:gd name="adj1" fmla="val 10853065"/>
              <a:gd name="adj2" fmla="val 125893"/>
              <a:gd name="adj3" fmla="val 28505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2733561" y="6359348"/>
            <a:ext cx="4798775" cy="48990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795274" y="3427407"/>
            <a:ext cx="5760615" cy="50690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AB96207F-9876-7A4C-8CB8-0378596E3D43}"/>
              </a:ext>
            </a:extLst>
          </p:cNvPr>
          <p:cNvSpPr/>
          <p:nvPr/>
        </p:nvSpPr>
        <p:spPr>
          <a:xfrm>
            <a:off x="7473575" y="8196251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78D87C2B-4ED1-1C4B-B314-D95374A7846D}"/>
              </a:ext>
            </a:extLst>
          </p:cNvPr>
          <p:cNvSpPr/>
          <p:nvPr/>
        </p:nvSpPr>
        <p:spPr>
          <a:xfrm>
            <a:off x="7660529" y="8397036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B8A1726-BF9D-A24C-9FBF-5604C5D9EE7E}"/>
              </a:ext>
            </a:extLst>
          </p:cNvPr>
          <p:cNvCxnSpPr>
            <a:cxnSpLocks/>
          </p:cNvCxnSpPr>
          <p:nvPr/>
        </p:nvCxnSpPr>
        <p:spPr>
          <a:xfrm flipH="1" flipV="1">
            <a:off x="6139333" y="9006733"/>
            <a:ext cx="106975" cy="53665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9CABD94-8106-F04E-93C4-2DBA3B817C6C}"/>
              </a:ext>
            </a:extLst>
          </p:cNvPr>
          <p:cNvCxnSpPr>
            <a:cxnSpLocks/>
          </p:cNvCxnSpPr>
          <p:nvPr/>
        </p:nvCxnSpPr>
        <p:spPr>
          <a:xfrm flipH="1">
            <a:off x="3370224" y="8496752"/>
            <a:ext cx="9651" cy="32849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473AE042-4C1C-0540-90DF-805167FB44C6}"/>
              </a:ext>
            </a:extLst>
          </p:cNvPr>
          <p:cNvCxnSpPr>
            <a:cxnSpLocks/>
          </p:cNvCxnSpPr>
          <p:nvPr/>
        </p:nvCxnSpPr>
        <p:spPr>
          <a:xfrm flipH="1">
            <a:off x="6470204" y="8442167"/>
            <a:ext cx="84244" cy="2635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5204049" y="6770983"/>
            <a:ext cx="4012" cy="24966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80EDB21F-49F2-8A48-A076-3C80C1768E5C}"/>
              </a:ext>
            </a:extLst>
          </p:cNvPr>
          <p:cNvCxnSpPr>
            <a:cxnSpLocks/>
          </p:cNvCxnSpPr>
          <p:nvPr/>
        </p:nvCxnSpPr>
        <p:spPr>
          <a:xfrm>
            <a:off x="4772793" y="6155680"/>
            <a:ext cx="17220" cy="30439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37F25081-DC98-7742-9CDD-B05C66E90535}"/>
              </a:ext>
            </a:extLst>
          </p:cNvPr>
          <p:cNvCxnSpPr>
            <a:cxnSpLocks/>
          </p:cNvCxnSpPr>
          <p:nvPr/>
        </p:nvCxnSpPr>
        <p:spPr>
          <a:xfrm flipH="1" flipV="1">
            <a:off x="8107325" y="5812573"/>
            <a:ext cx="250503" cy="2851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AD024AB5-14AB-D94C-9065-AAF737D1206C}"/>
              </a:ext>
            </a:extLst>
          </p:cNvPr>
          <p:cNvCxnSpPr>
            <a:cxnSpLocks/>
          </p:cNvCxnSpPr>
          <p:nvPr/>
        </p:nvCxnSpPr>
        <p:spPr>
          <a:xfrm>
            <a:off x="6559681" y="6256697"/>
            <a:ext cx="40021" cy="28864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2E2CCA24-81E9-D442-B021-72DAECEE6CBB}"/>
              </a:ext>
            </a:extLst>
          </p:cNvPr>
          <p:cNvCxnSpPr>
            <a:cxnSpLocks/>
          </p:cNvCxnSpPr>
          <p:nvPr/>
        </p:nvCxnSpPr>
        <p:spPr>
          <a:xfrm flipV="1">
            <a:off x="6828115" y="3820953"/>
            <a:ext cx="81204" cy="43538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E1328405-E305-064F-BB49-5E09C8D7C1AA}"/>
              </a:ext>
            </a:extLst>
          </p:cNvPr>
          <p:cNvCxnSpPr>
            <a:cxnSpLocks/>
          </p:cNvCxnSpPr>
          <p:nvPr/>
        </p:nvCxnSpPr>
        <p:spPr>
          <a:xfrm flipV="1">
            <a:off x="2806685" y="3770084"/>
            <a:ext cx="151421" cy="38747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2D926B2A-A746-2743-A1C0-AD8DE17492FD}"/>
              </a:ext>
            </a:extLst>
          </p:cNvPr>
          <p:cNvCxnSpPr>
            <a:cxnSpLocks/>
          </p:cNvCxnSpPr>
          <p:nvPr/>
        </p:nvCxnSpPr>
        <p:spPr>
          <a:xfrm flipH="1">
            <a:off x="8002967" y="3553274"/>
            <a:ext cx="327240" cy="32068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229CA148-C5A7-674A-9EBE-7E0537F4EF65}"/>
              </a:ext>
            </a:extLst>
          </p:cNvPr>
          <p:cNvCxnSpPr>
            <a:cxnSpLocks/>
          </p:cNvCxnSpPr>
          <p:nvPr/>
        </p:nvCxnSpPr>
        <p:spPr>
          <a:xfrm>
            <a:off x="6241246" y="3125927"/>
            <a:ext cx="0" cy="4681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Straight Connector 406">
            <a:extLst>
              <a:ext uri="{FF2B5EF4-FFF2-40B4-BE49-F238E27FC236}">
                <a16:creationId xmlns:a16="http://schemas.microsoft.com/office/drawing/2014/main" id="{972DEDF7-81A9-4494-9CA6-19FD5CFA243E}"/>
              </a:ext>
            </a:extLst>
          </p:cNvPr>
          <p:cNvCxnSpPr>
            <a:cxnSpLocks/>
          </p:cNvCxnSpPr>
          <p:nvPr/>
        </p:nvCxnSpPr>
        <p:spPr>
          <a:xfrm flipH="1" flipV="1">
            <a:off x="7612412" y="6641180"/>
            <a:ext cx="189176" cy="32985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1406873" y="6835862"/>
            <a:ext cx="2731234" cy="1778206"/>
          </a:xfrm>
          <a:prstGeom prst="blockArc">
            <a:avLst>
              <a:gd name="adj1" fmla="val 10682795"/>
              <a:gd name="adj2" fmla="val 51823"/>
              <a:gd name="adj3" fmla="val 27874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2D926B2A-A746-2743-A1C0-AD8DE17492FD}"/>
              </a:ext>
            </a:extLst>
          </p:cNvPr>
          <p:cNvCxnSpPr>
            <a:cxnSpLocks/>
          </p:cNvCxnSpPr>
          <p:nvPr/>
        </p:nvCxnSpPr>
        <p:spPr>
          <a:xfrm flipH="1">
            <a:off x="7594273" y="3067050"/>
            <a:ext cx="288410" cy="4862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AutoShape 130" descr="Image result for tuxford academy"/>
          <p:cNvSpPr>
            <a:spLocks noChangeAspect="1" noChangeArrowheads="1"/>
          </p:cNvSpPr>
          <p:nvPr/>
        </p:nvSpPr>
        <p:spPr bwMode="auto">
          <a:xfrm>
            <a:off x="155575" y="-54451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560EBA4B-8AEC-D046-B76B-ED0FD5A6C7DD}"/>
              </a:ext>
            </a:extLst>
          </p:cNvPr>
          <p:cNvSpPr txBox="1"/>
          <p:nvPr/>
        </p:nvSpPr>
        <p:spPr>
          <a:xfrm>
            <a:off x="7733063" y="5449295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560EBA4B-8AEC-D046-B76B-ED0FD5A6C7DD}"/>
              </a:ext>
            </a:extLst>
          </p:cNvPr>
          <p:cNvSpPr txBox="1"/>
          <p:nvPr/>
        </p:nvSpPr>
        <p:spPr>
          <a:xfrm>
            <a:off x="7594273" y="8483315"/>
            <a:ext cx="932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CORE MATHS </a:t>
            </a:r>
            <a:endParaRPr lang="en-US" sz="1800" b="1" dirty="0"/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>
            <a:off x="3175662" y="6205173"/>
            <a:ext cx="59010" cy="29639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 flipV="1">
            <a:off x="2931059" y="8961388"/>
            <a:ext cx="155149" cy="5397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554448" y="8812329"/>
            <a:ext cx="90973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Teacher A</a:t>
            </a:r>
            <a:endParaRPr lang="en-US" sz="1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36" name="Rectangle 235"/>
          <p:cNvSpPr/>
          <p:nvPr/>
        </p:nvSpPr>
        <p:spPr>
          <a:xfrm>
            <a:off x="6558455" y="8585082"/>
            <a:ext cx="90172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Teacher B</a:t>
            </a:r>
            <a:endParaRPr lang="en-US" sz="1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>
            <a:off x="1847121" y="8657543"/>
            <a:ext cx="430786" cy="1967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935391" y="240470"/>
            <a:ext cx="5160123" cy="423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TUXFORD ACADEMY</a:t>
            </a:r>
            <a:endParaRPr lang="en-GB" b="1" dirty="0"/>
          </a:p>
        </p:txBody>
      </p:sp>
      <p:pic>
        <p:nvPicPr>
          <p:cNvPr id="157" name="Picture 132" descr="Image result for tuxford academy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73" r="16570"/>
          <a:stretch/>
        </p:blipFill>
        <p:spPr bwMode="auto">
          <a:xfrm>
            <a:off x="165856" y="314934"/>
            <a:ext cx="799644" cy="1212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0" name="Rectangle 159"/>
          <p:cNvSpPr/>
          <p:nvPr/>
        </p:nvSpPr>
        <p:spPr>
          <a:xfrm>
            <a:off x="726794" y="880471"/>
            <a:ext cx="31595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/>
              <a:t>CORE MATHS LEVEL 3 CERTIFICATE LEARNING JOURNEY</a:t>
            </a:r>
            <a:endParaRPr lang="en-GB" sz="1600" b="1" dirty="0"/>
          </a:p>
        </p:txBody>
      </p:sp>
      <p:cxnSp>
        <p:nvCxnSpPr>
          <p:cNvPr id="162" name="Straight Connector 161"/>
          <p:cNvCxnSpPr/>
          <p:nvPr/>
        </p:nvCxnSpPr>
        <p:spPr>
          <a:xfrm>
            <a:off x="975781" y="664432"/>
            <a:ext cx="243785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768692" y="1172858"/>
            <a:ext cx="285455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5838552" y="9639561"/>
            <a:ext cx="171111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Standard Form</a:t>
            </a:r>
            <a:r>
              <a:rPr lang="en-GB" sz="900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Converting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Use a calculator to solve real life standard form questions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821926" y="9254800"/>
            <a:ext cx="1913674" cy="2054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Statistics</a:t>
            </a:r>
            <a:r>
              <a:rPr lang="en-GB" sz="900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Types of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Sampling methods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Bar charts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Pie charts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Scatter graphs and correlation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Regression to the mean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Box plots and cumulative frequency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Histograms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Interpret and analyse all the above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Averages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Weighted Mean</a:t>
            </a:r>
          </a:p>
        </p:txBody>
      </p: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70566223-7C7C-49A9-BC0B-54C7D81F92F9}"/>
              </a:ext>
            </a:extLst>
          </p:cNvPr>
          <p:cNvCxnSpPr>
            <a:cxnSpLocks/>
          </p:cNvCxnSpPr>
          <p:nvPr/>
        </p:nvCxnSpPr>
        <p:spPr>
          <a:xfrm flipV="1">
            <a:off x="5058860" y="8966217"/>
            <a:ext cx="81221" cy="57716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1920225" y="9499255"/>
            <a:ext cx="1397266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Algebra</a:t>
            </a:r>
            <a:r>
              <a:rPr lang="en-GB" sz="900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Represent real life situations algebraically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Form and solve equations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Rearrange equations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Substitution including effective use of a calculator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16267" y="7590171"/>
            <a:ext cx="1637683" cy="1500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/>
              <a:t>Standard Deviation: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Calculate the averages including the weighted mean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Understand standard deviation and calculate with a calculator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Estimate standard deviation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Apply to real life problems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40167" y="5701079"/>
            <a:ext cx="1674363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 smtClean="0"/>
              <a:t>Normal Distribution: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Understand </a:t>
            </a:r>
            <a:r>
              <a:rPr lang="en-GB" sz="900" dirty="0"/>
              <a:t>normal distribution and relate to standard deviation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Solve problems using percentage distributions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Calculate z-scores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Normal probability plots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2333836" y="5414200"/>
            <a:ext cx="1480960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Controlled trials: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Randomised controlled trials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Blind and double blind testing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4139702" y="5535261"/>
            <a:ext cx="18488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Fallacies: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Prosecutor/defendant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Gambler’s fallacy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dirty="0" smtClean="0"/>
          </a:p>
        </p:txBody>
      </p:sp>
      <p:sp>
        <p:nvSpPr>
          <p:cNvPr id="179" name="TextBox 178"/>
          <p:cNvSpPr txBox="1"/>
          <p:nvPr/>
        </p:nvSpPr>
        <p:spPr>
          <a:xfrm>
            <a:off x="5949391" y="5459111"/>
            <a:ext cx="1270769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Risk: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Write risk as one in n years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Put risks in order of likelihood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4118483" y="4019411"/>
            <a:ext cx="33982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Probability</a:t>
            </a:r>
            <a:r>
              <a:rPr lang="en-GB" sz="900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Two way tables and estimating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Independent and dependent events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Tree diagrams (unconditional and conditional)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Conditional probability, A given B does not equal B given A.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Real life problems including medical trials.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Risk- probability in the form 1:n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Interpreting a risk assessment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Working out expectation of an event over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Prosecutors and dependants fallacy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937868" y="4034999"/>
            <a:ext cx="238237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Scams: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Find sources of bias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Expected number is average number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6336007" y="7495754"/>
            <a:ext cx="1546676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Bounds</a:t>
            </a:r>
            <a:r>
              <a:rPr lang="en-GB" sz="900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Real life application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Interpret and draw diagrams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Use bounds in percentages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2767691" y="7123723"/>
            <a:ext cx="1711110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Measures and Scaling</a:t>
            </a:r>
            <a:r>
              <a:rPr lang="en-GB" sz="900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Convert between units of length, area and volume in a real life </a:t>
            </a:r>
            <a:r>
              <a:rPr lang="en-GB" sz="900" dirty="0" smtClean="0"/>
              <a:t>context</a:t>
            </a:r>
            <a:endParaRPr lang="en-GB" sz="9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Apply regulations to real life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Understand plans, elevations and sketches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Solve real life ratio problems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Interpret scale </a:t>
            </a:r>
            <a:r>
              <a:rPr lang="en-GB" sz="900" dirty="0" smtClean="0"/>
              <a:t>drawings</a:t>
            </a:r>
            <a:endParaRPr lang="en-GB" sz="900" dirty="0"/>
          </a:p>
        </p:txBody>
      </p:sp>
      <p:sp>
        <p:nvSpPr>
          <p:cNvPr id="198" name="TextBox 197"/>
          <p:cNvSpPr txBox="1"/>
          <p:nvPr/>
        </p:nvSpPr>
        <p:spPr>
          <a:xfrm>
            <a:off x="4624565" y="7018633"/>
            <a:ext cx="1633294" cy="1638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Foreign Exchange</a:t>
            </a:r>
            <a:r>
              <a:rPr lang="en-GB" sz="900" dirty="0" smtClean="0"/>
              <a:t>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Use foreign </a:t>
            </a:r>
            <a:r>
              <a:rPr lang="en-GB" sz="900" dirty="0"/>
              <a:t>currency exchange calculation or estimate, with or without </a:t>
            </a:r>
            <a:r>
              <a:rPr lang="en-GB" sz="900" dirty="0" smtClean="0"/>
              <a:t>commission</a:t>
            </a:r>
            <a:endParaRPr lang="en-GB" sz="9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/>
              <a:t>Understand foreign currency exchange information in the form “We sell at 1.54, we buy at 1.69</a:t>
            </a:r>
            <a:r>
              <a:rPr lang="en-GB" sz="900" dirty="0" smtClean="0"/>
              <a:t>”</a:t>
            </a:r>
            <a:endParaRPr lang="en-GB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/>
          </a:p>
        </p:txBody>
      </p:sp>
      <p:sp>
        <p:nvSpPr>
          <p:cNvPr id="201" name="TextBox 200"/>
          <p:cNvSpPr txBox="1"/>
          <p:nvPr/>
        </p:nvSpPr>
        <p:spPr>
          <a:xfrm>
            <a:off x="7821530" y="6748349"/>
            <a:ext cx="1803736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Percentages: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Increase/decrease </a:t>
            </a:r>
            <a:r>
              <a:rPr lang="en-GB" sz="900" dirty="0" smtClean="0"/>
              <a:t>with multipliers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Reverse percentages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Real life problems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Compound interest/growth/decay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Find compound multipliers or borrowing periods using trial and error or using logs</a:t>
            </a:r>
            <a:endParaRPr lang="en-GB" sz="900" dirty="0"/>
          </a:p>
        </p:txBody>
      </p:sp>
      <p:sp>
        <p:nvSpPr>
          <p:cNvPr id="218" name="TextBox 217"/>
          <p:cNvSpPr txBox="1"/>
          <p:nvPr/>
        </p:nvSpPr>
        <p:spPr>
          <a:xfrm>
            <a:off x="8278867" y="5828259"/>
            <a:ext cx="1270769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Spreadsheets: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Read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Enter and interpret formulas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Draw graphs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 smtClean="0"/>
          </a:p>
        </p:txBody>
      </p:sp>
      <p:sp>
        <p:nvSpPr>
          <p:cNvPr id="220" name="TextBox 219"/>
          <p:cNvSpPr txBox="1"/>
          <p:nvPr/>
        </p:nvSpPr>
        <p:spPr>
          <a:xfrm>
            <a:off x="8306654" y="3234575"/>
            <a:ext cx="1270304" cy="1777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Financial Maths: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APR/VAT/inflation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Loans (student and payday)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Payslips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Mortgages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Supply and demand curves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Costings in business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Financial vocabulary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7532336" y="1553848"/>
            <a:ext cx="1711110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Estimations</a:t>
            </a:r>
            <a:r>
              <a:rPr lang="en-GB" sz="900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Modelling approach to solve large scale problems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Using real life estimations such as populations, body measurements, capacity of public transport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Estimations using units – length, area and volume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5457812" y="1919681"/>
            <a:ext cx="2119729" cy="1638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Displacement and Velocity</a:t>
            </a:r>
            <a:r>
              <a:rPr lang="en-GB" sz="900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Calculate using speed, distance and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Convert units for SDT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Understand the difference between displacement and velocity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Interpret their graphs</a:t>
            </a:r>
          </a:p>
          <a:p>
            <a:endParaRPr lang="en-GB" sz="9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 smtClean="0"/>
          </a:p>
          <a:p>
            <a:endParaRPr lang="en-GB" sz="900" dirty="0" smtClean="0"/>
          </a:p>
        </p:txBody>
      </p:sp>
      <p:sp>
        <p:nvSpPr>
          <p:cNvPr id="231" name="TextBox 230"/>
          <p:cNvSpPr txBox="1"/>
          <p:nvPr/>
        </p:nvSpPr>
        <p:spPr>
          <a:xfrm>
            <a:off x="3753528" y="896889"/>
            <a:ext cx="238237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Graphs: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Real life graph analysis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Independent and dependent variables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Inverse and direct proportion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Time series graph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Straight line gradients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Gradients of exponential graphs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 smtClean="0"/>
          </a:p>
        </p:txBody>
      </p: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2D926B2A-A746-2743-A1C0-AD8DE17492FD}"/>
              </a:ext>
            </a:extLst>
          </p:cNvPr>
          <p:cNvCxnSpPr>
            <a:cxnSpLocks/>
          </p:cNvCxnSpPr>
          <p:nvPr/>
        </p:nvCxnSpPr>
        <p:spPr>
          <a:xfrm flipH="1">
            <a:off x="3897958" y="2109774"/>
            <a:ext cx="54456" cy="14025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2036335" y="2012986"/>
            <a:ext cx="1750490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Exponentials</a:t>
            </a:r>
            <a:r>
              <a:rPr lang="en-GB" sz="900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Explore exponential growth and decay and draw graphs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Apply to real life situations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Solving exponential equations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Interpret a log scale graph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Read off x and y values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 smtClean="0"/>
          </a:p>
        </p:txBody>
      </p: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2D926B2A-A746-2743-A1C0-AD8DE17492FD}"/>
              </a:ext>
            </a:extLst>
          </p:cNvPr>
          <p:cNvCxnSpPr>
            <a:cxnSpLocks/>
          </p:cNvCxnSpPr>
          <p:nvPr/>
        </p:nvCxnSpPr>
        <p:spPr>
          <a:xfrm flipH="1">
            <a:off x="2552255" y="3283377"/>
            <a:ext cx="38943" cy="3429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Rounded Rectangle 239"/>
          <p:cNvSpPr/>
          <p:nvPr/>
        </p:nvSpPr>
        <p:spPr>
          <a:xfrm>
            <a:off x="165856" y="1527057"/>
            <a:ext cx="1916685" cy="1171782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u="sng" dirty="0" smtClean="0"/>
              <a:t>OCR H866</a:t>
            </a:r>
          </a:p>
          <a:p>
            <a:pPr algn="ctr"/>
            <a:r>
              <a:rPr lang="en-GB" sz="1100" b="1" dirty="0" smtClean="0"/>
              <a:t>(2 hours)</a:t>
            </a:r>
          </a:p>
          <a:p>
            <a:pPr algn="ctr"/>
            <a:r>
              <a:rPr lang="en-GB" sz="1100" b="1" dirty="0" smtClean="0"/>
              <a:t>PAPER 1 –</a:t>
            </a:r>
            <a:r>
              <a:rPr lang="en-GB" sz="1100" b="1" dirty="0"/>
              <a:t>Q</a:t>
            </a:r>
            <a:r>
              <a:rPr lang="en-GB" sz="1100" b="1" dirty="0" smtClean="0"/>
              <a:t>uantitative reasoning (50%) -2 hrs</a:t>
            </a:r>
          </a:p>
          <a:p>
            <a:pPr algn="ctr"/>
            <a:r>
              <a:rPr lang="en-GB" sz="1100" b="1" dirty="0" smtClean="0"/>
              <a:t>PAPER 2 – Critical Maths (50%)- 2 hrs</a:t>
            </a:r>
            <a:endParaRPr lang="en-GB" sz="1100" b="1" dirty="0"/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64338C0-E09F-E84D-91F2-CB8BB2D36010}"/>
              </a:ext>
            </a:extLst>
          </p:cNvPr>
          <p:cNvCxnSpPr>
            <a:cxnSpLocks/>
          </p:cNvCxnSpPr>
          <p:nvPr/>
        </p:nvCxnSpPr>
        <p:spPr>
          <a:xfrm>
            <a:off x="1905800" y="6641180"/>
            <a:ext cx="288908" cy="27016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Block Arc 242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5342109">
            <a:off x="839254" y="2154505"/>
            <a:ext cx="1804156" cy="1778206"/>
          </a:xfrm>
          <a:prstGeom prst="blockArc">
            <a:avLst>
              <a:gd name="adj1" fmla="val 10682795"/>
              <a:gd name="adj2" fmla="val 15983766"/>
              <a:gd name="adj3" fmla="val 28825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1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>
            <a:off x="711976" y="2635786"/>
            <a:ext cx="938427" cy="735967"/>
          </a:xfrm>
          <a:prstGeom prst="triangl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Converting large numbers into standard form - Homeschool lessons in  Secondary Maths Year 8 - BBC Bitesiz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51"/>
          <a:stretch/>
        </p:blipFill>
        <p:spPr bwMode="auto">
          <a:xfrm>
            <a:off x="7530626" y="9903547"/>
            <a:ext cx="1139897" cy="1278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" name="Picture 10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31149" y="10338577"/>
            <a:ext cx="1631240" cy="970976"/>
          </a:xfrm>
          <a:prstGeom prst="rect">
            <a:avLst/>
          </a:prstGeom>
        </p:spPr>
      </p:pic>
      <p:pic>
        <p:nvPicPr>
          <p:cNvPr id="1036" name="Picture 12" descr="3 Ways to Solve Two Step Algebraic Equations - wikiHo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10" y="10441942"/>
            <a:ext cx="1171411" cy="878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Standard Deviation - Piggraphy Alevel Skills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000"/>
          <a:stretch/>
        </p:blipFill>
        <p:spPr bwMode="auto">
          <a:xfrm>
            <a:off x="284419" y="9116451"/>
            <a:ext cx="1713106" cy="62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Standard Deviation Approximately 68% of all observations from repeated  samples would fall within one standard devi… | Statistics math, Medical  math, Math resources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38" b="41075"/>
          <a:stretch/>
        </p:blipFill>
        <p:spPr bwMode="auto">
          <a:xfrm>
            <a:off x="325643" y="4684575"/>
            <a:ext cx="1856350" cy="907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" name="Picture 16" descr="Image result for controlled trials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6" t="5581" r="8866" b="15613"/>
          <a:stretch/>
        </p:blipFill>
        <p:spPr bwMode="auto">
          <a:xfrm>
            <a:off x="2830291" y="4566260"/>
            <a:ext cx="1187401" cy="861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Conditional Probability (solutions, examples, games, videos)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5150" y="4809733"/>
            <a:ext cx="1212079" cy="76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Latest scams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194" y="4054677"/>
            <a:ext cx="794316" cy="61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Foreign Exchange Overview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899" y="6897254"/>
            <a:ext cx="1199427" cy="60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102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727901" y="8280027"/>
            <a:ext cx="735916" cy="566655"/>
          </a:xfrm>
          <a:prstGeom prst="rect">
            <a:avLst/>
          </a:prstGeom>
        </p:spPr>
      </p:pic>
      <p:pic>
        <p:nvPicPr>
          <p:cNvPr id="1054" name="Picture 30" descr="Excel formula: Cap percentage at 100 | Exceljet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191" b="40750"/>
          <a:stretch/>
        </p:blipFill>
        <p:spPr bwMode="auto">
          <a:xfrm>
            <a:off x="8435807" y="5185183"/>
            <a:ext cx="969531" cy="54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What Are the Social Determinants of Population Health?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891" y="491808"/>
            <a:ext cx="1698242" cy="97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Fast Washing - The Need for Speed - Appliance Spotter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285" y="910935"/>
            <a:ext cx="1409265" cy="879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Coordinates and Straight-Line Graphs | Teaching Resources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3" r="11542" b="11667"/>
          <a:stretch/>
        </p:blipFill>
        <p:spPr bwMode="auto">
          <a:xfrm>
            <a:off x="4028460" y="2084409"/>
            <a:ext cx="1513813" cy="109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579874" y="9040667"/>
            <a:ext cx="111280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dirty="0">
                <a:ea typeface="Verdana" panose="020B0604030504040204" pitchFamily="34" charset="0"/>
              </a:rPr>
              <a:t>LEVEL 3 CERTICATE </a:t>
            </a:r>
            <a:endParaRPr lang="en-GB" sz="1000" dirty="0"/>
          </a:p>
        </p:txBody>
      </p:sp>
      <p:cxnSp>
        <p:nvCxnSpPr>
          <p:cNvPr id="79" name="Straight Connector 78"/>
          <p:cNvCxnSpPr/>
          <p:nvPr/>
        </p:nvCxnSpPr>
        <p:spPr>
          <a:xfrm>
            <a:off x="754716" y="1406054"/>
            <a:ext cx="1797539" cy="165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4C26DEAC30C44498E0E02C3ACDEC05" ma:contentTypeVersion="8" ma:contentTypeDescription="Create a new document." ma:contentTypeScope="" ma:versionID="9cd98a9f08a27f50f06043a7465a3d3f">
  <xsd:schema xmlns:xsd="http://www.w3.org/2001/XMLSchema" xmlns:xs="http://www.w3.org/2001/XMLSchema" xmlns:p="http://schemas.microsoft.com/office/2006/metadata/properties" xmlns:ns2="e768c16e-7fc8-4364-bdc0-2daf97aa3427" xmlns:ns3="4583c461-77b1-49aa-9d9b-cc821568e359" targetNamespace="http://schemas.microsoft.com/office/2006/metadata/properties" ma:root="true" ma:fieldsID="e4a6505b54374277afe8009b35de6036" ns2:_="" ns3:_="">
    <xsd:import namespace="e768c16e-7fc8-4364-bdc0-2daf97aa3427"/>
    <xsd:import namespace="4583c461-77b1-49aa-9d9b-cc821568e3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68c16e-7fc8-4364-bdc0-2daf97aa34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83c461-77b1-49aa-9d9b-cc821568e35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B5E1FD-49CA-4204-8E21-F006A0B18E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D698DE-11DF-4988-862D-2366D908F8B2}">
  <ds:schemaRefs>
    <ds:schemaRef ds:uri="http://schemas.openxmlformats.org/package/2006/metadata/core-properties"/>
    <ds:schemaRef ds:uri="6bb97bff-184c-455f-9cdf-dd1cb02aef21"/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0bdec8ba-8356-4765-83dd-96d812262d5e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DECD180-F389-466D-942D-CD8ADD327ED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13305</TotalTime>
  <Words>558</Words>
  <Application>Microsoft Office PowerPoint</Application>
  <PresentationFormat>Custom</PresentationFormat>
  <Paragraphs>120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D Addison</cp:lastModifiedBy>
  <cp:revision>380</cp:revision>
  <cp:lastPrinted>2019-11-08T11:34:49Z</cp:lastPrinted>
  <dcterms:created xsi:type="dcterms:W3CDTF">2018-02-08T08:28:53Z</dcterms:created>
  <dcterms:modified xsi:type="dcterms:W3CDTF">2020-11-09T17:52:57Z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0x010100334C26DEAC30C44498E0E02C3ACDEC05</vt:lpwstr>
  </property>
</Properties>
</file>