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6.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7" r:id="rId2"/>
    <p:sldId id="258" r:id="rId3"/>
    <p:sldId id="260" r:id="rId4"/>
    <p:sldId id="264" r:id="rId5"/>
    <p:sldId id="261" r:id="rId6"/>
    <p:sldId id="268" r:id="rId7"/>
    <p:sldId id="270" r:id="rId8"/>
    <p:sldId id="272" r:id="rId9"/>
    <p:sldId id="274"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5441" autoAdjust="0"/>
  </p:normalViewPr>
  <p:slideViewPr>
    <p:cSldViewPr snapToGrid="0">
      <p:cViewPr varScale="1">
        <p:scale>
          <a:sx n="91" d="100"/>
          <a:sy n="91" d="100"/>
        </p:scale>
        <p:origin x="12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94B578-E583-48E5-9EDD-31D57534125F}" type="datetimeFigureOut">
              <a:rPr lang="en-GB" smtClean="0"/>
              <a:t>30/04/2020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EF946-FA9F-481C-A1F2-D0D5F874647B}" type="slidenum">
              <a:rPr lang="en-GB" smtClean="0"/>
              <a:t>‹#›</a:t>
            </a:fld>
            <a:endParaRPr lang="en-GB"/>
          </a:p>
        </p:txBody>
      </p:sp>
    </p:spTree>
    <p:extLst>
      <p:ext uri="{BB962C8B-B14F-4D97-AF65-F5344CB8AC3E}">
        <p14:creationId xmlns:p14="http://schemas.microsoft.com/office/powerpoint/2010/main" val="411644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453dc841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 name="Google Shape;58;g7453dc841f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0604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840dbbdc15_0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840dbbdc15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041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501aec0b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7501aec0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3886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40dbbdc15_0_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840dbbdc15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1786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74f841be6f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74f841be6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896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40dbbdc15_0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40dbbdc15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8199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840dbbdc15_0_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840dbbdc15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8199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840dbbdc15_0_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40dbbdc15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9445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C01AA03-CBC4-4EF5-B8D8-C40CC5BBD1B1}"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F3FE18-956C-48AA-B749-DDBCA7381FAB}" type="slidenum">
              <a:rPr lang="en-GB" smtClean="0"/>
              <a:t>‹#›</a:t>
            </a:fld>
            <a:endParaRPr lang="en-GB"/>
          </a:p>
        </p:txBody>
      </p:sp>
    </p:spTree>
    <p:extLst>
      <p:ext uri="{BB962C8B-B14F-4D97-AF65-F5344CB8AC3E}">
        <p14:creationId xmlns:p14="http://schemas.microsoft.com/office/powerpoint/2010/main" val="3019489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01AA03-CBC4-4EF5-B8D8-C40CC5BBD1B1}"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F3FE18-956C-48AA-B749-DDBCA7381FAB}" type="slidenum">
              <a:rPr lang="en-GB" smtClean="0"/>
              <a:t>‹#›</a:t>
            </a:fld>
            <a:endParaRPr lang="en-GB"/>
          </a:p>
        </p:txBody>
      </p:sp>
    </p:spTree>
    <p:extLst>
      <p:ext uri="{BB962C8B-B14F-4D97-AF65-F5344CB8AC3E}">
        <p14:creationId xmlns:p14="http://schemas.microsoft.com/office/powerpoint/2010/main" val="2816388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01AA03-CBC4-4EF5-B8D8-C40CC5BBD1B1}"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F3FE18-956C-48AA-B749-DDBCA7381FAB}" type="slidenum">
              <a:rPr lang="en-GB" smtClean="0"/>
              <a:t>‹#›</a:t>
            </a:fld>
            <a:endParaRPr lang="en-GB"/>
          </a:p>
        </p:txBody>
      </p:sp>
    </p:spTree>
    <p:extLst>
      <p:ext uri="{BB962C8B-B14F-4D97-AF65-F5344CB8AC3E}">
        <p14:creationId xmlns:p14="http://schemas.microsoft.com/office/powerpoint/2010/main" val="2620594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01AA03-CBC4-4EF5-B8D8-C40CC5BBD1B1}"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F3FE18-956C-48AA-B749-DDBCA7381FAB}" type="slidenum">
              <a:rPr lang="en-GB" smtClean="0"/>
              <a:t>‹#›</a:t>
            </a:fld>
            <a:endParaRPr lang="en-GB"/>
          </a:p>
        </p:txBody>
      </p:sp>
    </p:spTree>
    <p:extLst>
      <p:ext uri="{BB962C8B-B14F-4D97-AF65-F5344CB8AC3E}">
        <p14:creationId xmlns:p14="http://schemas.microsoft.com/office/powerpoint/2010/main" val="3442262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C01AA03-CBC4-4EF5-B8D8-C40CC5BBD1B1}"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F3FE18-956C-48AA-B749-DDBCA7381FAB}" type="slidenum">
              <a:rPr lang="en-GB" smtClean="0"/>
              <a:t>‹#›</a:t>
            </a:fld>
            <a:endParaRPr lang="en-GB"/>
          </a:p>
        </p:txBody>
      </p:sp>
    </p:spTree>
    <p:extLst>
      <p:ext uri="{BB962C8B-B14F-4D97-AF65-F5344CB8AC3E}">
        <p14:creationId xmlns:p14="http://schemas.microsoft.com/office/powerpoint/2010/main" val="2225866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01AA03-CBC4-4EF5-B8D8-C40CC5BBD1B1}" type="datetimeFigureOut">
              <a:rPr lang="en-GB" smtClean="0"/>
              <a:t>30/04/2020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F3FE18-956C-48AA-B749-DDBCA7381FAB}" type="slidenum">
              <a:rPr lang="en-GB" smtClean="0"/>
              <a:t>‹#›</a:t>
            </a:fld>
            <a:endParaRPr lang="en-GB"/>
          </a:p>
        </p:txBody>
      </p:sp>
    </p:spTree>
    <p:extLst>
      <p:ext uri="{BB962C8B-B14F-4D97-AF65-F5344CB8AC3E}">
        <p14:creationId xmlns:p14="http://schemas.microsoft.com/office/powerpoint/2010/main" val="32067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C01AA03-CBC4-4EF5-B8D8-C40CC5BBD1B1}" type="datetimeFigureOut">
              <a:rPr lang="en-GB" smtClean="0"/>
              <a:t>30/04/2020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F3FE18-956C-48AA-B749-DDBCA7381FAB}" type="slidenum">
              <a:rPr lang="en-GB" smtClean="0"/>
              <a:t>‹#›</a:t>
            </a:fld>
            <a:endParaRPr lang="en-GB"/>
          </a:p>
        </p:txBody>
      </p:sp>
    </p:spTree>
    <p:extLst>
      <p:ext uri="{BB962C8B-B14F-4D97-AF65-F5344CB8AC3E}">
        <p14:creationId xmlns:p14="http://schemas.microsoft.com/office/powerpoint/2010/main" val="4023832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C01AA03-CBC4-4EF5-B8D8-C40CC5BBD1B1}" type="datetimeFigureOut">
              <a:rPr lang="en-GB" smtClean="0"/>
              <a:t>30/04/2020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F3FE18-956C-48AA-B749-DDBCA7381FAB}" type="slidenum">
              <a:rPr lang="en-GB" smtClean="0"/>
              <a:t>‹#›</a:t>
            </a:fld>
            <a:endParaRPr lang="en-GB"/>
          </a:p>
        </p:txBody>
      </p:sp>
    </p:spTree>
    <p:extLst>
      <p:ext uri="{BB962C8B-B14F-4D97-AF65-F5344CB8AC3E}">
        <p14:creationId xmlns:p14="http://schemas.microsoft.com/office/powerpoint/2010/main" val="2450031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01AA03-CBC4-4EF5-B8D8-C40CC5BBD1B1}" type="datetimeFigureOut">
              <a:rPr lang="en-GB" smtClean="0"/>
              <a:t>30/04/2020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F3FE18-956C-48AA-B749-DDBCA7381FAB}" type="slidenum">
              <a:rPr lang="en-GB" smtClean="0"/>
              <a:t>‹#›</a:t>
            </a:fld>
            <a:endParaRPr lang="en-GB"/>
          </a:p>
        </p:txBody>
      </p:sp>
    </p:spTree>
    <p:extLst>
      <p:ext uri="{BB962C8B-B14F-4D97-AF65-F5344CB8AC3E}">
        <p14:creationId xmlns:p14="http://schemas.microsoft.com/office/powerpoint/2010/main" val="1608577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01AA03-CBC4-4EF5-B8D8-C40CC5BBD1B1}" type="datetimeFigureOut">
              <a:rPr lang="en-GB" smtClean="0"/>
              <a:t>30/04/2020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F3FE18-956C-48AA-B749-DDBCA7381FAB}" type="slidenum">
              <a:rPr lang="en-GB" smtClean="0"/>
              <a:t>‹#›</a:t>
            </a:fld>
            <a:endParaRPr lang="en-GB"/>
          </a:p>
        </p:txBody>
      </p:sp>
    </p:spTree>
    <p:extLst>
      <p:ext uri="{BB962C8B-B14F-4D97-AF65-F5344CB8AC3E}">
        <p14:creationId xmlns:p14="http://schemas.microsoft.com/office/powerpoint/2010/main" val="2332331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01AA03-CBC4-4EF5-B8D8-C40CC5BBD1B1}" type="datetimeFigureOut">
              <a:rPr lang="en-GB" smtClean="0"/>
              <a:t>30/04/2020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F3FE18-956C-48AA-B749-DDBCA7381FAB}" type="slidenum">
              <a:rPr lang="en-GB" smtClean="0"/>
              <a:t>‹#›</a:t>
            </a:fld>
            <a:endParaRPr lang="en-GB"/>
          </a:p>
        </p:txBody>
      </p:sp>
    </p:spTree>
    <p:extLst>
      <p:ext uri="{BB962C8B-B14F-4D97-AF65-F5344CB8AC3E}">
        <p14:creationId xmlns:p14="http://schemas.microsoft.com/office/powerpoint/2010/main" val="1590910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01AA03-CBC4-4EF5-B8D8-C40CC5BBD1B1}" type="datetimeFigureOut">
              <a:rPr lang="en-GB" smtClean="0"/>
              <a:t>30/04/2020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3FE18-956C-48AA-B749-DDBCA7381FAB}" type="slidenum">
              <a:rPr lang="en-GB" smtClean="0"/>
              <a:t>‹#›</a:t>
            </a:fld>
            <a:endParaRPr lang="en-GB"/>
          </a:p>
        </p:txBody>
      </p:sp>
    </p:spTree>
    <p:extLst>
      <p:ext uri="{BB962C8B-B14F-4D97-AF65-F5344CB8AC3E}">
        <p14:creationId xmlns:p14="http://schemas.microsoft.com/office/powerpoint/2010/main" val="1053328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22.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tuxfordphotography.weebly.com/critical-analysis.html" TargetMode="External"/><Relationship Id="rId11" Type="http://schemas.openxmlformats.org/officeDocument/2006/relationships/image" Target="../media/image27.png"/><Relationship Id="rId5" Type="http://schemas.openxmlformats.org/officeDocument/2006/relationships/hyperlink" Target="https://pixlr.com/" TargetMode="External"/><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hyperlink" Target="file:///C:/Users/awilkins/Downloads/analysising_your_own_photos_helpsheet_for_website.pdf" TargetMode="External"/><Relationship Id="rId9" Type="http://schemas.openxmlformats.org/officeDocument/2006/relationships/image" Target="../media/image25.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hyperlink" Target="https://matthewbrandt.com/tastetests" TargetMode="External"/><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hyperlink" Target="https://vimeo.com/74571336" TargetMode="External"/><Relationship Id="rId5" Type="http://schemas.openxmlformats.org/officeDocument/2006/relationships/image" Target="../media/image14.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0.png"/><Relationship Id="rId7"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9.xml.rels><?xml version="1.0" encoding="UTF-8" standalone="yes"?>
<Relationships xmlns="http://schemas.openxmlformats.org/package/2006/relationships"><Relationship Id="rId8" Type="http://schemas.openxmlformats.org/officeDocument/2006/relationships/hyperlink" Target="https://www.theguardian.com/artanddesign/2016/aug/20/blind-photographers-talk-about-their-work" TargetMode="External"/><Relationship Id="rId13" Type="http://schemas.openxmlformats.org/officeDocument/2006/relationships/hyperlink" Target="https://www.thesenses.ac.uk/public-engagement/being-human-festival/the-sentimental-sense/" TargetMode="External"/><Relationship Id="rId3" Type="http://schemas.openxmlformats.org/officeDocument/2006/relationships/image" Target="../media/image10.png"/><Relationship Id="rId7" Type="http://schemas.openxmlformats.org/officeDocument/2006/relationships/hyperlink" Target="https://www.theguardian.com/artanddesign/gallery/2016/aug/20/the-work-of-blind-photographers-in-pictures" TargetMode="External"/><Relationship Id="rId12" Type="http://schemas.openxmlformats.org/officeDocument/2006/relationships/hyperlink" Target="https://news.harvard.edu/gazette/story/2020/02/how-scent-emotion-and-memory-are-intertwined-and-exploited/"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hyperlink" Target="https://www.digital-photo-secrets.com/tip/6715/represent-invisible-subjects/" TargetMode="External"/><Relationship Id="rId5" Type="http://schemas.openxmlformats.org/officeDocument/2006/relationships/image" Target="../media/image65.png"/><Relationship Id="rId10" Type="http://schemas.openxmlformats.org/officeDocument/2006/relationships/hyperlink" Target="https://www.diyphotography.net/video-shows-sense-taste-can-inspire-photography/" TargetMode="External"/><Relationship Id="rId4" Type="http://schemas.openxmlformats.org/officeDocument/2006/relationships/image" Target="../media/image64.jpeg"/><Relationship Id="rId9" Type="http://schemas.openxmlformats.org/officeDocument/2006/relationships/hyperlink" Target="https://aperture.org/blog/noisy-pictures/" TargetMode="External"/><Relationship Id="rId14" Type="http://schemas.openxmlformats.org/officeDocument/2006/relationships/hyperlink" Target="https://www.audreyannphoto.com/blog/2016/5/26/how-to-use-texture-to-create-a-sense-of-touc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32" name="Google Shape;60;p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9400"/>
            <a:ext cx="9144000" cy="6858000"/>
          </a:xfrm>
          <a:prstGeom prst="rect">
            <a:avLst/>
          </a:prstGeom>
          <a:noFill/>
          <a:ln>
            <a:noFill/>
          </a:ln>
        </p:spPr>
      </p:pic>
      <p:pic>
        <p:nvPicPr>
          <p:cNvPr id="60" name="Google Shape;60;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0719" y="71575"/>
            <a:ext cx="3909849" cy="887176"/>
          </a:xfrm>
          <a:prstGeom prst="rect">
            <a:avLst/>
          </a:prstGeom>
          <a:noFill/>
          <a:ln w="9525" cap="flat" cmpd="sng">
            <a:solidFill>
              <a:schemeClr val="dk2"/>
            </a:solidFill>
            <a:prstDash val="solid"/>
            <a:round/>
            <a:headEnd type="none" w="sm" len="sm"/>
            <a:tailEnd type="none" w="sm" len="sm"/>
          </a:ln>
        </p:spPr>
      </p:pic>
      <p:pic>
        <p:nvPicPr>
          <p:cNvPr id="11" name="Google Shape;71;p1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75030" y="85097"/>
            <a:ext cx="3622887" cy="560100"/>
          </a:xfrm>
          <a:prstGeom prst="rect">
            <a:avLst/>
          </a:prstGeom>
          <a:noFill/>
          <a:ln>
            <a:noFill/>
          </a:ln>
        </p:spPr>
      </p:pic>
      <p:sp>
        <p:nvSpPr>
          <p:cNvPr id="10" name="Google Shape;72;p15"/>
          <p:cNvSpPr txBox="1">
            <a:spLocks/>
          </p:cNvSpPr>
          <p:nvPr/>
        </p:nvSpPr>
        <p:spPr>
          <a:xfrm>
            <a:off x="4964524" y="85097"/>
            <a:ext cx="3622887" cy="560100"/>
          </a:xfrm>
          <a:prstGeom prst="rect">
            <a:avLst/>
          </a:prstGeom>
          <a:noFill/>
          <a:ln w="9525" cap="flat" cmpd="sng">
            <a:solidFill>
              <a:srgbClr val="000000"/>
            </a:solidFill>
            <a:prstDash val="solid"/>
            <a:round/>
            <a:headEnd type="none" w="sm" len="sm"/>
            <a:tailEnd type="none" w="sm" len="sm"/>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n-GB" sz="1800" b="1" dirty="0" smtClean="0">
                <a:latin typeface="Century Gothic"/>
                <a:ea typeface="Century Gothic"/>
                <a:cs typeface="Century Gothic"/>
                <a:sym typeface="Century Gothic"/>
              </a:rPr>
              <a:t>Tips for making your sketchbook look visual…</a:t>
            </a:r>
            <a:endParaRPr lang="en-GB" sz="1800" b="1" dirty="0">
              <a:latin typeface="Century Gothic"/>
              <a:ea typeface="Century Gothic"/>
              <a:cs typeface="Century Gothic"/>
              <a:sym typeface="Century Gothic"/>
            </a:endParaRPr>
          </a:p>
        </p:txBody>
      </p:sp>
      <p:sp>
        <p:nvSpPr>
          <p:cNvPr id="2" name="Rectangle 1"/>
          <p:cNvSpPr/>
          <p:nvPr/>
        </p:nvSpPr>
        <p:spPr>
          <a:xfrm>
            <a:off x="-78830" y="35421"/>
            <a:ext cx="4572000" cy="923330"/>
          </a:xfrm>
          <a:prstGeom prst="rect">
            <a:avLst/>
          </a:prstGeom>
        </p:spPr>
        <p:txBody>
          <a:bodyPr>
            <a:spAutoFit/>
          </a:bodyPr>
          <a:lstStyle/>
          <a:p>
            <a:pPr lvl="0" algn="ctr">
              <a:lnSpc>
                <a:spcPct val="90000"/>
              </a:lnSpc>
            </a:pPr>
            <a:r>
              <a:rPr lang="en-GB" sz="2400" b="1" dirty="0">
                <a:solidFill>
                  <a:schemeClr val="dk1"/>
                </a:solidFill>
                <a:latin typeface="Century Gothic"/>
                <a:ea typeface="Century Gothic"/>
                <a:cs typeface="Century Gothic"/>
                <a:sym typeface="Century Gothic"/>
              </a:rPr>
              <a:t>Y12 A </a:t>
            </a:r>
            <a:r>
              <a:rPr lang="en-GB" sz="2400" b="1" dirty="0" smtClean="0">
                <a:solidFill>
                  <a:schemeClr val="dk1"/>
                </a:solidFill>
                <a:latin typeface="Century Gothic"/>
                <a:ea typeface="Century Gothic"/>
                <a:cs typeface="Century Gothic"/>
                <a:sym typeface="Century Gothic"/>
              </a:rPr>
              <a:t>level Photography</a:t>
            </a:r>
            <a:endParaRPr lang="en-GB" sz="3600" b="1" dirty="0">
              <a:solidFill>
                <a:schemeClr val="dk1"/>
              </a:solidFill>
              <a:latin typeface="Century Gothic"/>
              <a:ea typeface="Century Gothic"/>
              <a:cs typeface="Century Gothic"/>
              <a:sym typeface="Century Gothic"/>
            </a:endParaRPr>
          </a:p>
          <a:p>
            <a:pPr lvl="0" algn="ctr">
              <a:lnSpc>
                <a:spcPct val="90000"/>
              </a:lnSpc>
            </a:pPr>
            <a:r>
              <a:rPr lang="en-GB" b="1" dirty="0">
                <a:solidFill>
                  <a:schemeClr val="dk1"/>
                </a:solidFill>
                <a:latin typeface="Century Gothic"/>
                <a:ea typeface="Century Gothic"/>
                <a:cs typeface="Century Gothic"/>
                <a:sym typeface="Century Gothic"/>
              </a:rPr>
              <a:t>Journal Transition Project</a:t>
            </a:r>
          </a:p>
          <a:p>
            <a:pPr lvl="0" algn="ctr">
              <a:lnSpc>
                <a:spcPct val="90000"/>
              </a:lnSpc>
            </a:pPr>
            <a:r>
              <a:rPr lang="en-GB" b="1" dirty="0">
                <a:solidFill>
                  <a:schemeClr val="dk1"/>
                </a:solidFill>
                <a:latin typeface="Century Gothic"/>
                <a:ea typeface="Century Gothic"/>
                <a:cs typeface="Century Gothic"/>
                <a:sym typeface="Century Gothic"/>
              </a:rPr>
              <a:t>2020</a:t>
            </a:r>
          </a:p>
        </p:txBody>
      </p:sp>
      <p:pic>
        <p:nvPicPr>
          <p:cNvPr id="7" name="Picture 6"/>
          <p:cNvPicPr>
            <a:picLocks noChangeAspect="1"/>
          </p:cNvPicPr>
          <p:nvPr/>
        </p:nvPicPr>
        <p:blipFill rotWithShape="1">
          <a:blip r:embed="rId6"/>
          <a:srcRect l="1689" t="19724" r="14278" b="8813"/>
          <a:stretch/>
        </p:blipFill>
        <p:spPr>
          <a:xfrm>
            <a:off x="4436251" y="749695"/>
            <a:ext cx="3985163" cy="1906364"/>
          </a:xfrm>
          <a:prstGeom prst="rect">
            <a:avLst/>
          </a:prstGeom>
        </p:spPr>
      </p:pic>
      <p:cxnSp>
        <p:nvCxnSpPr>
          <p:cNvPr id="4" name="Straight Connector 3"/>
          <p:cNvCxnSpPr/>
          <p:nvPr/>
        </p:nvCxnSpPr>
        <p:spPr>
          <a:xfrm>
            <a:off x="4325007" y="85097"/>
            <a:ext cx="0" cy="6772903"/>
          </a:xfrm>
          <a:prstGeom prst="line">
            <a:avLst/>
          </a:prstGeom>
          <a:ln w="28575">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9" name="Google Shape;85;p1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3820219">
            <a:off x="7518738" y="2445490"/>
            <a:ext cx="559874" cy="437841"/>
          </a:xfrm>
          <a:prstGeom prst="rect">
            <a:avLst/>
          </a:prstGeom>
          <a:noFill/>
          <a:ln>
            <a:noFill/>
          </a:ln>
        </p:spPr>
      </p:pic>
      <p:pic>
        <p:nvPicPr>
          <p:cNvPr id="22" name="Google Shape;89;p15"/>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rot="2914658">
            <a:off x="5878767" y="3302216"/>
            <a:ext cx="426988" cy="417622"/>
          </a:xfrm>
          <a:prstGeom prst="rect">
            <a:avLst/>
          </a:prstGeom>
          <a:noFill/>
          <a:ln>
            <a:noFill/>
          </a:ln>
        </p:spPr>
      </p:pic>
      <p:pic>
        <p:nvPicPr>
          <p:cNvPr id="25" name="Google Shape;87;p1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rot="12471758">
            <a:off x="6417977" y="4333951"/>
            <a:ext cx="532502" cy="579898"/>
          </a:xfrm>
          <a:prstGeom prst="rect">
            <a:avLst/>
          </a:prstGeom>
          <a:noFill/>
          <a:ln>
            <a:noFill/>
          </a:ln>
        </p:spPr>
      </p:pic>
      <p:sp>
        <p:nvSpPr>
          <p:cNvPr id="28" name="Google Shape;61;p14"/>
          <p:cNvSpPr txBox="1">
            <a:spLocks/>
          </p:cNvSpPr>
          <p:nvPr/>
        </p:nvSpPr>
        <p:spPr>
          <a:xfrm>
            <a:off x="220719" y="1399562"/>
            <a:ext cx="4021721" cy="1047000"/>
          </a:xfrm>
          <a:prstGeom prst="rect">
            <a:avLst/>
          </a:prstGeom>
          <a:solidFill>
            <a:schemeClr val="bg1">
              <a:lumMod val="95000"/>
            </a:schemeClr>
          </a:solidFill>
          <a:ln w="19050" cap="flat" cmpd="sng">
            <a:solidFill>
              <a:schemeClr val="tx1"/>
            </a:solidFill>
            <a:prstDash val="dash"/>
            <a:round/>
            <a:headEnd type="none" w="sm" len="sm"/>
            <a:tailEnd type="none" w="sm" len="sm"/>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GB" sz="3600" dirty="0" smtClean="0">
                <a:latin typeface="Century Gothic"/>
                <a:ea typeface="Century Gothic"/>
                <a:cs typeface="Century Gothic"/>
                <a:sym typeface="Century Gothic"/>
              </a:rPr>
              <a:t>What</a:t>
            </a:r>
            <a:r>
              <a:rPr lang="en-GB" sz="3600" dirty="0" smtClean="0">
                <a:latin typeface="Consolas"/>
                <a:ea typeface="Consolas"/>
                <a:cs typeface="Consolas"/>
                <a:sym typeface="Consolas"/>
              </a:rPr>
              <a:t>?</a:t>
            </a:r>
            <a:r>
              <a:rPr lang="en-GB" sz="3600" dirty="0" smtClean="0">
                <a:latin typeface="Century Gothic"/>
                <a:ea typeface="Century Gothic"/>
                <a:cs typeface="Century Gothic"/>
                <a:sym typeface="Century Gothic"/>
              </a:rPr>
              <a:t> </a:t>
            </a:r>
            <a:r>
              <a:rPr lang="en-GB" sz="1400" dirty="0" smtClean="0">
                <a:latin typeface="Century Gothic"/>
                <a:ea typeface="Century Gothic"/>
                <a:cs typeface="Century Gothic"/>
                <a:sym typeface="Century Gothic"/>
              </a:rPr>
              <a:t>Research and explore the theme </a:t>
            </a:r>
            <a:r>
              <a:rPr lang="en-GB" sz="1400" b="1" dirty="0" smtClean="0">
                <a:latin typeface="Century Gothic"/>
                <a:ea typeface="Century Gothic"/>
                <a:cs typeface="Century Gothic"/>
                <a:sym typeface="Century Gothic"/>
              </a:rPr>
              <a:t>‘Senses’</a:t>
            </a:r>
            <a:r>
              <a:rPr lang="en-GB" sz="1400" dirty="0" smtClean="0">
                <a:latin typeface="Century Gothic"/>
                <a:ea typeface="Century Gothic"/>
                <a:cs typeface="Century Gothic"/>
                <a:sym typeface="Century Gothic"/>
              </a:rPr>
              <a:t> and create a series of photographs inspired by this.</a:t>
            </a:r>
            <a:endParaRPr lang="en-GB" sz="1400" dirty="0">
              <a:latin typeface="Century Gothic"/>
              <a:ea typeface="Century Gothic"/>
              <a:cs typeface="Century Gothic"/>
              <a:sym typeface="Century Gothic"/>
            </a:endParaRPr>
          </a:p>
        </p:txBody>
      </p:sp>
      <p:sp>
        <p:nvSpPr>
          <p:cNvPr id="29" name="Google Shape;62;p14"/>
          <p:cNvSpPr txBox="1">
            <a:spLocks/>
          </p:cNvSpPr>
          <p:nvPr/>
        </p:nvSpPr>
        <p:spPr>
          <a:xfrm>
            <a:off x="220719" y="2627305"/>
            <a:ext cx="4021721" cy="1701102"/>
          </a:xfrm>
          <a:prstGeom prst="rect">
            <a:avLst/>
          </a:prstGeom>
          <a:solidFill>
            <a:schemeClr val="bg1">
              <a:lumMod val="95000"/>
            </a:schemeClr>
          </a:solidFill>
          <a:ln w="19050" cap="flat" cmpd="sng">
            <a:solidFill>
              <a:schemeClr val="tx1"/>
            </a:solidFill>
            <a:prstDash val="dash"/>
            <a:round/>
            <a:headEnd type="none" w="sm" len="sm"/>
            <a:tailEnd type="none" w="sm" len="sm"/>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GB" sz="3600" dirty="0" smtClean="0">
                <a:latin typeface="Century Gothic"/>
                <a:ea typeface="Century Gothic"/>
                <a:cs typeface="Century Gothic"/>
                <a:sym typeface="Century Gothic"/>
              </a:rPr>
              <a:t>How</a:t>
            </a:r>
            <a:r>
              <a:rPr lang="en-GB" sz="3600" dirty="0" smtClean="0">
                <a:latin typeface="Consolas"/>
                <a:ea typeface="Consolas"/>
                <a:cs typeface="Consolas"/>
                <a:sym typeface="Consolas"/>
              </a:rPr>
              <a:t>?</a:t>
            </a:r>
            <a:r>
              <a:rPr lang="en-GB" sz="3600" dirty="0" smtClean="0">
                <a:latin typeface="Century Gothic"/>
                <a:ea typeface="Century Gothic"/>
                <a:cs typeface="Century Gothic"/>
                <a:sym typeface="Century Gothic"/>
              </a:rPr>
              <a:t> </a:t>
            </a:r>
          </a:p>
          <a:p>
            <a:pPr>
              <a:spcBef>
                <a:spcPts val="0"/>
              </a:spcBef>
              <a:buClr>
                <a:schemeClr val="dk1"/>
              </a:buClr>
              <a:buSzPts val="4400"/>
              <a:buFont typeface="Calibri"/>
              <a:buNone/>
            </a:pPr>
            <a:r>
              <a:rPr lang="en-GB" sz="1400" dirty="0" smtClean="0">
                <a:latin typeface="Century Gothic"/>
                <a:ea typeface="Century Gothic"/>
                <a:cs typeface="Century Gothic"/>
                <a:sym typeface="Century Gothic"/>
              </a:rPr>
              <a:t>Make a digital sketchbook through PowerPoint or other internet platforms. (Google Slide </a:t>
            </a:r>
            <a:r>
              <a:rPr lang="en-GB" sz="1400" dirty="0" err="1" smtClean="0">
                <a:latin typeface="Century Gothic"/>
                <a:ea typeface="Century Gothic"/>
                <a:cs typeface="Century Gothic"/>
                <a:sym typeface="Century Gothic"/>
              </a:rPr>
              <a:t>etc</a:t>
            </a:r>
            <a:r>
              <a:rPr lang="en-GB" sz="1400" dirty="0" smtClean="0">
                <a:latin typeface="Century Gothic"/>
                <a:ea typeface="Century Gothic"/>
                <a:cs typeface="Century Gothic"/>
                <a:sym typeface="Century Gothic"/>
              </a:rPr>
              <a:t>) to include a combination of photographs and digital edits in response to the theme, using a range of techniques and processes. </a:t>
            </a:r>
            <a:endParaRPr lang="en-GB" sz="1400" dirty="0">
              <a:latin typeface="Century Gothic"/>
              <a:ea typeface="Century Gothic"/>
              <a:cs typeface="Century Gothic"/>
              <a:sym typeface="Century Gothic"/>
            </a:endParaRPr>
          </a:p>
        </p:txBody>
      </p:sp>
      <p:sp>
        <p:nvSpPr>
          <p:cNvPr id="30" name="Google Shape;63;p14"/>
          <p:cNvSpPr txBox="1">
            <a:spLocks/>
          </p:cNvSpPr>
          <p:nvPr/>
        </p:nvSpPr>
        <p:spPr>
          <a:xfrm>
            <a:off x="220719" y="4532613"/>
            <a:ext cx="4021721" cy="1570500"/>
          </a:xfrm>
          <a:prstGeom prst="rect">
            <a:avLst/>
          </a:prstGeom>
          <a:solidFill>
            <a:schemeClr val="bg1">
              <a:lumMod val="95000"/>
            </a:schemeClr>
          </a:solidFill>
          <a:ln w="19050" cap="flat" cmpd="sng">
            <a:solidFill>
              <a:schemeClr val="tx1"/>
            </a:solidFill>
            <a:prstDash val="dash"/>
            <a:round/>
            <a:headEnd type="none" w="sm" len="sm"/>
            <a:tailEnd type="none" w="sm" len="sm"/>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GB" sz="3600" dirty="0" smtClean="0">
                <a:latin typeface="Century Gothic"/>
                <a:ea typeface="Century Gothic"/>
                <a:cs typeface="Century Gothic"/>
                <a:sym typeface="Century Gothic"/>
              </a:rPr>
              <a:t>Why</a:t>
            </a:r>
            <a:r>
              <a:rPr lang="en-GB" sz="3600" dirty="0" smtClean="0">
                <a:latin typeface="Consolas"/>
                <a:ea typeface="Consolas"/>
                <a:cs typeface="Consolas"/>
                <a:sym typeface="Consolas"/>
              </a:rPr>
              <a:t>?</a:t>
            </a:r>
            <a:r>
              <a:rPr lang="en-GB" sz="3600" dirty="0" smtClean="0">
                <a:latin typeface="Century Gothic"/>
                <a:ea typeface="Century Gothic"/>
                <a:cs typeface="Century Gothic"/>
                <a:sym typeface="Century Gothic"/>
              </a:rPr>
              <a:t> </a:t>
            </a:r>
          </a:p>
          <a:p>
            <a:pPr>
              <a:spcBef>
                <a:spcPts val="0"/>
              </a:spcBef>
              <a:buClr>
                <a:schemeClr val="dk1"/>
              </a:buClr>
              <a:buSzPts val="4400"/>
              <a:buFont typeface="Calibri"/>
              <a:buNone/>
            </a:pPr>
            <a:r>
              <a:rPr lang="en-GB" sz="1400" dirty="0" smtClean="0">
                <a:latin typeface="Century Gothic"/>
                <a:ea typeface="Century Gothic"/>
                <a:cs typeface="Century Gothic"/>
                <a:sym typeface="Century Gothic"/>
              </a:rPr>
              <a:t>To develop and refine your observation and photography skills by looking more closely at things around you that you see and experience every day, and to experiment with editing techniques.</a:t>
            </a:r>
            <a:endParaRPr lang="en-GB" sz="1400" dirty="0">
              <a:latin typeface="Century Gothic"/>
              <a:ea typeface="Century Gothic"/>
              <a:cs typeface="Century Gothic"/>
              <a:sym typeface="Century Gothic"/>
            </a:endParaRPr>
          </a:p>
        </p:txBody>
      </p:sp>
      <p:pic>
        <p:nvPicPr>
          <p:cNvPr id="8" name="Picture 7"/>
          <p:cNvPicPr>
            <a:picLocks noChangeAspect="1"/>
          </p:cNvPicPr>
          <p:nvPr/>
        </p:nvPicPr>
        <p:blipFill rotWithShape="1">
          <a:blip r:embed="rId10"/>
          <a:srcRect l="27302" t="12821" r="38411" b="6085"/>
          <a:stretch/>
        </p:blipFill>
        <p:spPr>
          <a:xfrm>
            <a:off x="4321270" y="2760557"/>
            <a:ext cx="1576552" cy="2097419"/>
          </a:xfrm>
          <a:prstGeom prst="rect">
            <a:avLst/>
          </a:prstGeom>
        </p:spPr>
      </p:pic>
      <p:pic>
        <p:nvPicPr>
          <p:cNvPr id="13" name="Picture 12"/>
          <p:cNvPicPr>
            <a:picLocks noChangeAspect="1"/>
          </p:cNvPicPr>
          <p:nvPr/>
        </p:nvPicPr>
        <p:blipFill rotWithShape="1">
          <a:blip r:embed="rId11"/>
          <a:srcRect l="23588" t="18859" r="7719" b="12703"/>
          <a:stretch/>
        </p:blipFill>
        <p:spPr>
          <a:xfrm>
            <a:off x="6191828" y="5216728"/>
            <a:ext cx="2864245" cy="1605171"/>
          </a:xfrm>
          <a:prstGeom prst="rect">
            <a:avLst/>
          </a:prstGeom>
        </p:spPr>
      </p:pic>
      <p:sp>
        <p:nvSpPr>
          <p:cNvPr id="14" name="TextBox 13"/>
          <p:cNvSpPr txBox="1"/>
          <p:nvPr/>
        </p:nvSpPr>
        <p:spPr>
          <a:xfrm>
            <a:off x="6313334" y="3409600"/>
            <a:ext cx="1485342" cy="1200329"/>
          </a:xfrm>
          <a:prstGeom prst="rect">
            <a:avLst/>
          </a:prstGeom>
          <a:solidFill>
            <a:schemeClr val="accent5">
              <a:lumMod val="20000"/>
              <a:lumOff val="80000"/>
            </a:schemeClr>
          </a:solidFill>
        </p:spPr>
        <p:txBody>
          <a:bodyPr wrap="square" rtlCol="0">
            <a:spAutoFit/>
          </a:bodyPr>
          <a:lstStyle/>
          <a:p>
            <a:r>
              <a:rPr lang="en-GB" dirty="0" smtClean="0">
                <a:latin typeface="Accord Heavy SF" panose="020BE200000000000000" pitchFamily="34" charset="0"/>
              </a:rPr>
              <a:t>Use a range of fonts and sizes!</a:t>
            </a:r>
            <a:endParaRPr lang="en-GB" dirty="0">
              <a:latin typeface="Accord Heavy SF" panose="020BE200000000000000" pitchFamily="34" charset="0"/>
            </a:endParaRPr>
          </a:p>
        </p:txBody>
      </p:sp>
      <p:sp>
        <p:nvSpPr>
          <p:cNvPr id="15" name="TextBox 14"/>
          <p:cNvSpPr txBox="1"/>
          <p:nvPr/>
        </p:nvSpPr>
        <p:spPr>
          <a:xfrm>
            <a:off x="4303254" y="4930242"/>
            <a:ext cx="1688423" cy="1754326"/>
          </a:xfrm>
          <a:prstGeom prst="rect">
            <a:avLst/>
          </a:prstGeom>
          <a:solidFill>
            <a:schemeClr val="accent5">
              <a:lumMod val="20000"/>
              <a:lumOff val="80000"/>
            </a:schemeClr>
          </a:solidFill>
        </p:spPr>
        <p:txBody>
          <a:bodyPr wrap="square" rtlCol="0">
            <a:spAutoFit/>
          </a:bodyPr>
          <a:lstStyle/>
          <a:p>
            <a:r>
              <a:rPr lang="en-GB" dirty="0" smtClean="0">
                <a:latin typeface="Adamsky SF" pitchFamily="2" charset="0"/>
              </a:rPr>
              <a:t>Add different layouts… spider diagrams, mood boards, annotations</a:t>
            </a:r>
            <a:endParaRPr lang="en-GB" dirty="0">
              <a:latin typeface="Adamsky SF" pitchFamily="2" charset="0"/>
            </a:endParaRPr>
          </a:p>
        </p:txBody>
      </p:sp>
      <p:pic>
        <p:nvPicPr>
          <p:cNvPr id="27" name="Google Shape;86;p1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rot="2053335">
            <a:off x="5871153" y="5427764"/>
            <a:ext cx="442220" cy="313196"/>
          </a:xfrm>
          <a:prstGeom prst="rect">
            <a:avLst/>
          </a:prstGeom>
          <a:noFill/>
          <a:ln>
            <a:noFill/>
          </a:ln>
        </p:spPr>
      </p:pic>
      <p:sp>
        <p:nvSpPr>
          <p:cNvPr id="31" name="TextBox 30"/>
          <p:cNvSpPr txBox="1"/>
          <p:nvPr/>
        </p:nvSpPr>
        <p:spPr>
          <a:xfrm>
            <a:off x="8014447" y="2627305"/>
            <a:ext cx="1098526" cy="923330"/>
          </a:xfrm>
          <a:prstGeom prst="rect">
            <a:avLst/>
          </a:prstGeom>
          <a:solidFill>
            <a:schemeClr val="accent5">
              <a:lumMod val="20000"/>
              <a:lumOff val="80000"/>
            </a:schemeClr>
          </a:solidFill>
        </p:spPr>
        <p:txBody>
          <a:bodyPr wrap="square" rtlCol="0">
            <a:spAutoFit/>
          </a:bodyPr>
          <a:lstStyle/>
          <a:p>
            <a:r>
              <a:rPr lang="en-GB" dirty="0" smtClean="0">
                <a:latin typeface="Accord Light SF" pitchFamily="2" charset="0"/>
              </a:rPr>
              <a:t>Have a colour scheme </a:t>
            </a:r>
            <a:endParaRPr lang="en-GB" dirty="0">
              <a:latin typeface="Accord Light SF" pitchFamily="2" charset="0"/>
            </a:endParaRPr>
          </a:p>
        </p:txBody>
      </p:sp>
    </p:spTree>
    <p:extLst>
      <p:ext uri="{BB962C8B-B14F-4D97-AF65-F5344CB8AC3E}">
        <p14:creationId xmlns:p14="http://schemas.microsoft.com/office/powerpoint/2010/main" val="1406540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71;p1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3137"/>
            <a:ext cx="9144000" cy="6858000"/>
          </a:xfrm>
          <a:prstGeom prst="rect">
            <a:avLst/>
          </a:prstGeom>
          <a:noFill/>
          <a:ln>
            <a:noFill/>
          </a:ln>
        </p:spPr>
      </p:pic>
      <p:cxnSp>
        <p:nvCxnSpPr>
          <p:cNvPr id="5" name="Straight Connector 4"/>
          <p:cNvCxnSpPr/>
          <p:nvPr/>
        </p:nvCxnSpPr>
        <p:spPr>
          <a:xfrm>
            <a:off x="4527365" y="85097"/>
            <a:ext cx="0" cy="6772903"/>
          </a:xfrm>
          <a:prstGeom prst="line">
            <a:avLst/>
          </a:prstGeom>
          <a:ln w="28575">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6" name="Google Shape;73;p15"/>
          <p:cNvSpPr txBox="1"/>
          <p:nvPr/>
        </p:nvSpPr>
        <p:spPr>
          <a:xfrm>
            <a:off x="188675" y="148200"/>
            <a:ext cx="1366856" cy="419359"/>
          </a:xfrm>
          <a:prstGeom prst="rect">
            <a:avLst/>
          </a:prstGeom>
          <a:solidFill>
            <a:srgbClr val="FFFFFF"/>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000" b="1" dirty="0">
                <a:latin typeface="Century Gothic"/>
                <a:ea typeface="Century Gothic"/>
                <a:cs typeface="Century Gothic"/>
                <a:sym typeface="Century Gothic"/>
              </a:rPr>
              <a:t>Senses</a:t>
            </a:r>
            <a:endParaRPr sz="2000" b="1" dirty="0">
              <a:latin typeface="Century Gothic"/>
              <a:ea typeface="Century Gothic"/>
              <a:cs typeface="Century Gothic"/>
              <a:sym typeface="Century Gothic"/>
            </a:endParaRPr>
          </a:p>
        </p:txBody>
      </p:sp>
      <p:sp>
        <p:nvSpPr>
          <p:cNvPr id="7" name="Google Shape;72;p15"/>
          <p:cNvSpPr txBox="1"/>
          <p:nvPr/>
        </p:nvSpPr>
        <p:spPr>
          <a:xfrm>
            <a:off x="94594" y="619305"/>
            <a:ext cx="4309240" cy="2722988"/>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300" dirty="0">
                <a:solidFill>
                  <a:srgbClr val="0A0A0A"/>
                </a:solidFill>
                <a:latin typeface="Century Gothic"/>
                <a:ea typeface="Century Gothic"/>
                <a:cs typeface="Century Gothic"/>
                <a:sym typeface="Century Gothic"/>
              </a:rPr>
              <a:t>It is the aim of many photographers to show not just what a place, person or object looked like, but also what it felt like to be there.  It can be a challenge to convey the senses of seeing, listening, tasting, smelling, and touching through a photo,  but by taking some time and thought as to how you can  heighten the viewer’s senses, you can transport someone to a different place and time through your images. By using and focussing on your five senses, you will also begin to notice important details which are often overlooked, from the sound of a repetitive dripping tap, to the smell of the air outside when it has just rained.</a:t>
            </a:r>
            <a:r>
              <a:rPr lang="en-GB" sz="1200" dirty="0">
                <a:solidFill>
                  <a:srgbClr val="0A0A0A"/>
                </a:solidFill>
                <a:latin typeface="Century Gothic"/>
                <a:ea typeface="Century Gothic"/>
                <a:cs typeface="Century Gothic"/>
                <a:sym typeface="Century Gothic"/>
              </a:rPr>
              <a:t> </a:t>
            </a:r>
            <a:endParaRPr sz="1200" dirty="0">
              <a:latin typeface="Century Gothic"/>
              <a:ea typeface="Century Gothic"/>
              <a:cs typeface="Century Gothic"/>
              <a:sym typeface="Century Gothic"/>
            </a:endParaRPr>
          </a:p>
        </p:txBody>
      </p:sp>
      <p:sp>
        <p:nvSpPr>
          <p:cNvPr id="8" name="Google Shape;75;p15"/>
          <p:cNvSpPr txBox="1"/>
          <p:nvPr/>
        </p:nvSpPr>
        <p:spPr>
          <a:xfrm>
            <a:off x="0" y="5528441"/>
            <a:ext cx="1289100" cy="1329559"/>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dirty="0">
                <a:latin typeface="Candara" panose="020E0502030303020204" pitchFamily="34" charset="0"/>
                <a:ea typeface="Century Gothic"/>
                <a:cs typeface="Century Gothic"/>
                <a:sym typeface="Century Gothic"/>
              </a:rPr>
              <a:t>Touch </a:t>
            </a:r>
            <a:endParaRPr lang="en-GB" sz="1600" b="1" dirty="0" smtClean="0">
              <a:latin typeface="Candara" panose="020E0502030303020204" pitchFamily="34" charset="0"/>
              <a:ea typeface="Century Gothic"/>
              <a:cs typeface="Century Gothic"/>
              <a:sym typeface="Century Gothic"/>
            </a:endParaRPr>
          </a:p>
          <a:p>
            <a:pPr marL="0" lvl="0" indent="0" algn="ctr" rtl="0">
              <a:spcBef>
                <a:spcPts val="0"/>
              </a:spcBef>
              <a:spcAft>
                <a:spcPts val="0"/>
              </a:spcAft>
              <a:buNone/>
            </a:pPr>
            <a:r>
              <a:rPr lang="en-GB" sz="1600" b="1" dirty="0" smtClean="0">
                <a:latin typeface="Candara" panose="020E0502030303020204" pitchFamily="34" charset="0"/>
                <a:ea typeface="Century Gothic"/>
                <a:cs typeface="Century Gothic"/>
                <a:sym typeface="Century Gothic"/>
              </a:rPr>
              <a:t>Sight </a:t>
            </a:r>
            <a:r>
              <a:rPr lang="en-GB" sz="1600" b="1" dirty="0">
                <a:latin typeface="Candara" panose="020E0502030303020204" pitchFamily="34" charset="0"/>
                <a:ea typeface="Century Gothic"/>
                <a:cs typeface="Century Gothic"/>
                <a:sym typeface="Century Gothic"/>
              </a:rPr>
              <a:t>Hearing</a:t>
            </a:r>
            <a:endParaRPr sz="1600" b="1" dirty="0">
              <a:latin typeface="Candara" panose="020E0502030303020204" pitchFamily="34" charset="0"/>
              <a:ea typeface="Century Gothic"/>
              <a:cs typeface="Century Gothic"/>
              <a:sym typeface="Century Gothic"/>
            </a:endParaRPr>
          </a:p>
          <a:p>
            <a:pPr marL="0" lvl="0" indent="0" algn="ctr" rtl="0">
              <a:spcBef>
                <a:spcPts val="0"/>
              </a:spcBef>
              <a:spcAft>
                <a:spcPts val="0"/>
              </a:spcAft>
              <a:buNone/>
            </a:pPr>
            <a:r>
              <a:rPr lang="en-GB" sz="1600" b="1" dirty="0">
                <a:latin typeface="Candara" panose="020E0502030303020204" pitchFamily="34" charset="0"/>
                <a:ea typeface="Century Gothic"/>
                <a:cs typeface="Century Gothic"/>
                <a:sym typeface="Century Gothic"/>
              </a:rPr>
              <a:t>Smell </a:t>
            </a:r>
            <a:endParaRPr lang="en-GB" sz="1600" b="1" dirty="0" smtClean="0">
              <a:latin typeface="Candara" panose="020E0502030303020204" pitchFamily="34" charset="0"/>
              <a:ea typeface="Century Gothic"/>
              <a:cs typeface="Century Gothic"/>
              <a:sym typeface="Century Gothic"/>
            </a:endParaRPr>
          </a:p>
          <a:p>
            <a:pPr marL="0" lvl="0" indent="0" algn="ctr" rtl="0">
              <a:spcBef>
                <a:spcPts val="0"/>
              </a:spcBef>
              <a:spcAft>
                <a:spcPts val="0"/>
              </a:spcAft>
              <a:buNone/>
            </a:pPr>
            <a:r>
              <a:rPr lang="en-GB" sz="1600" b="1" dirty="0" smtClean="0">
                <a:latin typeface="Candara" panose="020E0502030303020204" pitchFamily="34" charset="0"/>
                <a:ea typeface="Century Gothic"/>
                <a:cs typeface="Century Gothic"/>
                <a:sym typeface="Century Gothic"/>
              </a:rPr>
              <a:t>Taste</a:t>
            </a:r>
            <a:endParaRPr sz="1600" b="1" dirty="0">
              <a:latin typeface="Candara" panose="020E0502030303020204" pitchFamily="34" charset="0"/>
              <a:ea typeface="Century Gothic"/>
              <a:cs typeface="Century Gothic"/>
              <a:sym typeface="Century Gothic"/>
            </a:endParaRPr>
          </a:p>
        </p:txBody>
      </p:sp>
      <p:pic>
        <p:nvPicPr>
          <p:cNvPr id="9" name="Google Shape;74;p1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4594" y="3415863"/>
            <a:ext cx="1745794" cy="2057999"/>
          </a:xfrm>
          <a:prstGeom prst="rect">
            <a:avLst/>
          </a:prstGeom>
          <a:noFill/>
          <a:ln w="9525" cap="flat" cmpd="sng">
            <a:solidFill>
              <a:srgbClr val="000000"/>
            </a:solidFill>
            <a:prstDash val="solid"/>
            <a:round/>
            <a:headEnd type="none" w="sm" len="sm"/>
            <a:tailEnd type="none" w="sm" len="sm"/>
          </a:ln>
        </p:spPr>
      </p:pic>
      <p:pic>
        <p:nvPicPr>
          <p:cNvPr id="10" name="Google Shape;76;p1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5400000">
            <a:off x="2355733" y="3244856"/>
            <a:ext cx="1484379" cy="2238575"/>
          </a:xfrm>
          <a:prstGeom prst="rect">
            <a:avLst/>
          </a:prstGeom>
          <a:noFill/>
          <a:ln w="19050" cap="flat" cmpd="sng">
            <a:solidFill>
              <a:srgbClr val="000000"/>
            </a:solidFill>
            <a:prstDash val="solid"/>
            <a:round/>
            <a:headEnd type="none" w="sm" len="sm"/>
            <a:tailEnd type="none" w="sm" len="sm"/>
          </a:ln>
        </p:spPr>
      </p:pic>
      <p:pic>
        <p:nvPicPr>
          <p:cNvPr id="11" name="Google Shape;78;p1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805476" y="5473862"/>
            <a:ext cx="2192342" cy="1329382"/>
          </a:xfrm>
          <a:prstGeom prst="rect">
            <a:avLst/>
          </a:prstGeom>
          <a:noFill/>
          <a:ln w="19050" cap="flat" cmpd="sng">
            <a:solidFill>
              <a:srgbClr val="000000"/>
            </a:solidFill>
            <a:prstDash val="solid"/>
            <a:round/>
            <a:headEnd type="none" w="sm" len="sm"/>
            <a:tailEnd type="none" w="sm" len="sm"/>
          </a:ln>
        </p:spPr>
      </p:pic>
      <p:sp>
        <p:nvSpPr>
          <p:cNvPr id="12" name="Google Shape;73;p15"/>
          <p:cNvSpPr txBox="1"/>
          <p:nvPr/>
        </p:nvSpPr>
        <p:spPr>
          <a:xfrm>
            <a:off x="6193066" y="72215"/>
            <a:ext cx="1669564" cy="401635"/>
          </a:xfrm>
          <a:prstGeom prst="rect">
            <a:avLst/>
          </a:prstGeom>
          <a:solidFill>
            <a:srgbClr val="FFFFFF"/>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000" b="1" dirty="0" smtClean="0">
                <a:latin typeface="Century Gothic"/>
                <a:ea typeface="Century Gothic"/>
                <a:cs typeface="Century Gothic"/>
                <a:sym typeface="Century Gothic"/>
              </a:rPr>
              <a:t>Inspiration</a:t>
            </a:r>
            <a:endParaRPr sz="2000" b="1" dirty="0">
              <a:latin typeface="Century Gothic"/>
              <a:ea typeface="Century Gothic"/>
              <a:cs typeface="Century Gothic"/>
              <a:sym typeface="Century Gothic"/>
            </a:endParaRPr>
          </a:p>
        </p:txBody>
      </p:sp>
      <p:sp>
        <p:nvSpPr>
          <p:cNvPr id="2" name="Rectangle 1"/>
          <p:cNvSpPr/>
          <p:nvPr/>
        </p:nvSpPr>
        <p:spPr>
          <a:xfrm>
            <a:off x="4699322" y="196378"/>
            <a:ext cx="1334019" cy="338554"/>
          </a:xfrm>
          <a:prstGeom prst="rect">
            <a:avLst/>
          </a:prstGeom>
          <a:solidFill>
            <a:schemeClr val="bg1">
              <a:lumMod val="95000"/>
            </a:schemeClr>
          </a:solidFill>
        </p:spPr>
        <p:txBody>
          <a:bodyPr wrap="none">
            <a:spAutoFit/>
          </a:bodyPr>
          <a:lstStyle/>
          <a:p>
            <a:pPr lvl="0" algn="ctr"/>
            <a:r>
              <a:rPr lang="en-GB" sz="1600" b="1" dirty="0">
                <a:latin typeface="Century Gothic"/>
                <a:ea typeface="Century Gothic"/>
                <a:cs typeface="Century Gothic"/>
                <a:sym typeface="Century Gothic"/>
              </a:rPr>
              <a:t>Keith Arnatt</a:t>
            </a:r>
          </a:p>
        </p:txBody>
      </p:sp>
      <p:sp>
        <p:nvSpPr>
          <p:cNvPr id="13" name="Rectangle 12"/>
          <p:cNvSpPr/>
          <p:nvPr/>
        </p:nvSpPr>
        <p:spPr>
          <a:xfrm>
            <a:off x="7454567" y="1447119"/>
            <a:ext cx="1644799" cy="584775"/>
          </a:xfrm>
          <a:prstGeom prst="rect">
            <a:avLst/>
          </a:prstGeom>
          <a:solidFill>
            <a:schemeClr val="bg1">
              <a:lumMod val="95000"/>
            </a:schemeClr>
          </a:solidFill>
        </p:spPr>
        <p:txBody>
          <a:bodyPr wrap="square">
            <a:spAutoFit/>
          </a:bodyPr>
          <a:lstStyle/>
          <a:p>
            <a:pPr lvl="0" algn="ctr"/>
            <a:r>
              <a:rPr lang="en-GB" sz="1600" b="1" dirty="0" err="1">
                <a:latin typeface="Century Gothic"/>
                <a:ea typeface="Century Gothic"/>
                <a:cs typeface="Century Gothic"/>
                <a:sym typeface="Century Gothic"/>
              </a:rPr>
              <a:t>Naoya</a:t>
            </a:r>
            <a:r>
              <a:rPr lang="en-GB" sz="1600" b="1" dirty="0">
                <a:latin typeface="Century Gothic"/>
                <a:ea typeface="Century Gothic"/>
                <a:cs typeface="Century Gothic"/>
                <a:sym typeface="Century Gothic"/>
              </a:rPr>
              <a:t> </a:t>
            </a:r>
            <a:r>
              <a:rPr lang="en-GB" sz="1600" b="1" dirty="0" err="1">
                <a:latin typeface="Century Gothic"/>
                <a:ea typeface="Century Gothic"/>
                <a:cs typeface="Century Gothic"/>
                <a:sym typeface="Century Gothic"/>
              </a:rPr>
              <a:t>Hatakeyama</a:t>
            </a:r>
            <a:endParaRPr lang="en-GB" sz="1600" b="1" dirty="0">
              <a:latin typeface="Century Gothic"/>
              <a:ea typeface="Century Gothic"/>
              <a:cs typeface="Century Gothic"/>
              <a:sym typeface="Century Gothic"/>
            </a:endParaRPr>
          </a:p>
        </p:txBody>
      </p:sp>
      <p:sp>
        <p:nvSpPr>
          <p:cNvPr id="14" name="Rectangle 13"/>
          <p:cNvSpPr/>
          <p:nvPr/>
        </p:nvSpPr>
        <p:spPr>
          <a:xfrm>
            <a:off x="4595127" y="2175138"/>
            <a:ext cx="781104" cy="584775"/>
          </a:xfrm>
          <a:prstGeom prst="rect">
            <a:avLst/>
          </a:prstGeom>
          <a:solidFill>
            <a:schemeClr val="bg1">
              <a:lumMod val="95000"/>
            </a:schemeClr>
          </a:solidFill>
        </p:spPr>
        <p:txBody>
          <a:bodyPr wrap="square">
            <a:spAutoFit/>
          </a:bodyPr>
          <a:lstStyle/>
          <a:p>
            <a:r>
              <a:rPr lang="en-GB" sz="1600" b="1" dirty="0">
                <a:latin typeface="Century Gothic"/>
                <a:ea typeface="Century Gothic"/>
                <a:cs typeface="Century Gothic"/>
                <a:sym typeface="Century Gothic"/>
              </a:rPr>
              <a:t>Jane Fulton </a:t>
            </a:r>
            <a:endParaRPr lang="en-GB" sz="1600" b="1" dirty="0"/>
          </a:p>
        </p:txBody>
      </p:sp>
      <p:pic>
        <p:nvPicPr>
          <p:cNvPr id="15" name="Google Shape;98;p1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572000" y="516351"/>
            <a:ext cx="2562747" cy="1552057"/>
          </a:xfrm>
          <a:prstGeom prst="rect">
            <a:avLst/>
          </a:prstGeom>
          <a:noFill/>
          <a:ln>
            <a:noFill/>
          </a:ln>
        </p:spPr>
      </p:pic>
      <p:pic>
        <p:nvPicPr>
          <p:cNvPr id="16" name="Google Shape;103;p1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638972" y="2023640"/>
            <a:ext cx="2478822" cy="1695122"/>
          </a:xfrm>
          <a:prstGeom prst="rect">
            <a:avLst/>
          </a:prstGeom>
          <a:noFill/>
          <a:ln>
            <a:noFill/>
          </a:ln>
        </p:spPr>
      </p:pic>
      <p:pic>
        <p:nvPicPr>
          <p:cNvPr id="17" name="Google Shape;117;p19"/>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5281169" y="2175138"/>
            <a:ext cx="1289100" cy="1466193"/>
          </a:xfrm>
          <a:prstGeom prst="rect">
            <a:avLst/>
          </a:prstGeom>
          <a:noFill/>
          <a:ln>
            <a:noFill/>
          </a:ln>
        </p:spPr>
      </p:pic>
      <p:pic>
        <p:nvPicPr>
          <p:cNvPr id="18" name="Google Shape;153;p22"/>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7454567" y="5473862"/>
            <a:ext cx="1689858" cy="1421674"/>
          </a:xfrm>
          <a:prstGeom prst="rect">
            <a:avLst/>
          </a:prstGeom>
          <a:noFill/>
          <a:ln>
            <a:noFill/>
          </a:ln>
        </p:spPr>
      </p:pic>
      <p:sp>
        <p:nvSpPr>
          <p:cNvPr id="21" name="TextBox 20"/>
          <p:cNvSpPr txBox="1"/>
          <p:nvPr/>
        </p:nvSpPr>
        <p:spPr>
          <a:xfrm>
            <a:off x="7370283" y="5130197"/>
            <a:ext cx="1796033" cy="338554"/>
          </a:xfrm>
          <a:prstGeom prst="rect">
            <a:avLst/>
          </a:prstGeom>
          <a:solidFill>
            <a:schemeClr val="bg1">
              <a:lumMod val="95000"/>
            </a:schemeClr>
          </a:solidFill>
        </p:spPr>
        <p:txBody>
          <a:bodyPr wrap="square" rtlCol="0">
            <a:spAutoFit/>
          </a:bodyPr>
          <a:lstStyle/>
          <a:p>
            <a:r>
              <a:rPr lang="en-GB" sz="1600" b="1" dirty="0">
                <a:latin typeface="Century Gothic"/>
                <a:ea typeface="Century Gothic"/>
                <a:cs typeface="Century Gothic"/>
                <a:sym typeface="Century Gothic"/>
              </a:rPr>
              <a:t>Odette </a:t>
            </a:r>
            <a:r>
              <a:rPr lang="en-GB" sz="1600" b="1" dirty="0" smtClean="0">
                <a:latin typeface="Century Gothic"/>
                <a:ea typeface="Century Gothic"/>
                <a:cs typeface="Century Gothic"/>
                <a:sym typeface="Century Gothic"/>
              </a:rPr>
              <a:t>England</a:t>
            </a:r>
            <a:endParaRPr lang="en-GB" sz="1600" b="1" dirty="0">
              <a:latin typeface="Century Gothic"/>
              <a:ea typeface="Century Gothic"/>
              <a:cs typeface="Century Gothic"/>
              <a:sym typeface="Century Gothic"/>
            </a:endParaRPr>
          </a:p>
        </p:txBody>
      </p:sp>
      <p:sp>
        <p:nvSpPr>
          <p:cNvPr id="22" name="Rectangle 21"/>
          <p:cNvSpPr/>
          <p:nvPr/>
        </p:nvSpPr>
        <p:spPr>
          <a:xfrm>
            <a:off x="4572000" y="5031829"/>
            <a:ext cx="1196615" cy="584775"/>
          </a:xfrm>
          <a:prstGeom prst="rect">
            <a:avLst/>
          </a:prstGeom>
          <a:solidFill>
            <a:schemeClr val="bg1">
              <a:lumMod val="95000"/>
            </a:schemeClr>
          </a:solidFill>
        </p:spPr>
        <p:txBody>
          <a:bodyPr wrap="square">
            <a:spAutoFit/>
          </a:bodyPr>
          <a:lstStyle/>
          <a:p>
            <a:r>
              <a:rPr lang="en-GB" sz="1600" b="1" dirty="0">
                <a:latin typeface="Century Gothic" panose="020B0502020202020204" pitchFamily="34" charset="0"/>
              </a:rPr>
              <a:t>Matthew Brandt</a:t>
            </a:r>
          </a:p>
        </p:txBody>
      </p:sp>
      <p:pic>
        <p:nvPicPr>
          <p:cNvPr id="23" name="Google Shape;141;p21"/>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5657246" y="4747504"/>
            <a:ext cx="1433392" cy="2097359"/>
          </a:xfrm>
          <a:prstGeom prst="rect">
            <a:avLst/>
          </a:prstGeom>
          <a:noFill/>
          <a:ln w="9525" cap="flat" cmpd="sng">
            <a:solidFill>
              <a:schemeClr val="dk2"/>
            </a:solidFill>
            <a:prstDash val="solid"/>
            <a:round/>
            <a:headEnd type="none" w="sm" len="sm"/>
            <a:tailEnd type="none" w="sm" len="sm"/>
          </a:ln>
        </p:spPr>
      </p:pic>
      <p:pic>
        <p:nvPicPr>
          <p:cNvPr id="24" name="Google Shape;142;p21"/>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4676052" y="5616604"/>
            <a:ext cx="964524" cy="1186640"/>
          </a:xfrm>
          <a:prstGeom prst="rect">
            <a:avLst/>
          </a:prstGeom>
          <a:noFill/>
          <a:ln w="9525" cap="flat" cmpd="sng">
            <a:solidFill>
              <a:schemeClr val="dk2"/>
            </a:solidFill>
            <a:prstDash val="solid"/>
            <a:round/>
            <a:headEnd type="none" w="sm" len="sm"/>
            <a:tailEnd type="none" w="sm" len="sm"/>
          </a:ln>
        </p:spPr>
      </p:pic>
      <p:sp>
        <p:nvSpPr>
          <p:cNvPr id="25" name="Rectangle 24"/>
          <p:cNvSpPr/>
          <p:nvPr/>
        </p:nvSpPr>
        <p:spPr>
          <a:xfrm>
            <a:off x="7904288" y="170777"/>
            <a:ext cx="1046697" cy="338554"/>
          </a:xfrm>
          <a:prstGeom prst="rect">
            <a:avLst/>
          </a:prstGeom>
          <a:solidFill>
            <a:schemeClr val="bg1">
              <a:lumMod val="95000"/>
            </a:schemeClr>
          </a:solidFill>
        </p:spPr>
        <p:txBody>
          <a:bodyPr wrap="none">
            <a:spAutoFit/>
          </a:bodyPr>
          <a:lstStyle/>
          <a:p>
            <a:r>
              <a:rPr lang="en-GB" sz="1600" b="1" dirty="0"/>
              <a:t>Rolf Sachs</a:t>
            </a:r>
          </a:p>
        </p:txBody>
      </p:sp>
      <p:pic>
        <p:nvPicPr>
          <p:cNvPr id="26" name="Google Shape;129;p20"/>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7246986" y="508571"/>
            <a:ext cx="1890819" cy="835197"/>
          </a:xfrm>
          <a:prstGeom prst="rect">
            <a:avLst/>
          </a:prstGeom>
          <a:noFill/>
          <a:ln>
            <a:noFill/>
          </a:ln>
        </p:spPr>
      </p:pic>
      <p:pic>
        <p:nvPicPr>
          <p:cNvPr id="28" name="Google Shape;93;p17"/>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7411976" y="3997120"/>
            <a:ext cx="1732024" cy="1113064"/>
          </a:xfrm>
          <a:prstGeom prst="rect">
            <a:avLst/>
          </a:prstGeom>
          <a:noFill/>
          <a:ln>
            <a:noFill/>
          </a:ln>
        </p:spPr>
      </p:pic>
      <p:sp>
        <p:nvSpPr>
          <p:cNvPr id="27" name="Rectangle 26"/>
          <p:cNvSpPr/>
          <p:nvPr/>
        </p:nvSpPr>
        <p:spPr>
          <a:xfrm>
            <a:off x="7862630" y="3811077"/>
            <a:ext cx="1334019" cy="338554"/>
          </a:xfrm>
          <a:prstGeom prst="rect">
            <a:avLst/>
          </a:prstGeom>
          <a:solidFill>
            <a:schemeClr val="bg1">
              <a:lumMod val="95000"/>
            </a:schemeClr>
          </a:solidFill>
        </p:spPr>
        <p:txBody>
          <a:bodyPr wrap="none">
            <a:spAutoFit/>
          </a:bodyPr>
          <a:lstStyle/>
          <a:p>
            <a:pPr lvl="0" algn="ctr"/>
            <a:r>
              <a:rPr lang="en-GB" sz="1600" b="1" dirty="0">
                <a:latin typeface="Century Gothic"/>
                <a:ea typeface="Century Gothic"/>
                <a:cs typeface="Century Gothic"/>
                <a:sym typeface="Century Gothic"/>
              </a:rPr>
              <a:t>Keith Arnatt</a:t>
            </a:r>
          </a:p>
        </p:txBody>
      </p:sp>
    </p:spTree>
    <p:extLst>
      <p:ext uri="{BB962C8B-B14F-4D97-AF65-F5344CB8AC3E}">
        <p14:creationId xmlns:p14="http://schemas.microsoft.com/office/powerpoint/2010/main" val="154680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p:cNvPicPr preferRelativeResize="0"/>
          <p:nvPr/>
        </p:nvPicPr>
        <p:blipFill rotWithShape="1">
          <a:blip r:embed="rId3" cstate="email">
            <a:alphaModFix amt="56000"/>
            <a:extLst>
              <a:ext uri="{28A0092B-C50C-407E-A947-70E740481C1C}">
                <a14:useLocalDpi xmlns:a14="http://schemas.microsoft.com/office/drawing/2010/main"/>
              </a:ext>
            </a:extLst>
          </a:blip>
          <a:srcRect/>
          <a:stretch/>
        </p:blipFill>
        <p:spPr>
          <a:xfrm>
            <a:off x="6575" y="37182"/>
            <a:ext cx="9144000" cy="6858000"/>
          </a:xfrm>
          <a:prstGeom prst="rect">
            <a:avLst/>
          </a:prstGeom>
          <a:noFill/>
          <a:ln>
            <a:noFill/>
          </a:ln>
        </p:spPr>
      </p:pic>
      <p:sp>
        <p:nvSpPr>
          <p:cNvPr id="84" name="Google Shape;84;p16"/>
          <p:cNvSpPr txBox="1"/>
          <p:nvPr/>
        </p:nvSpPr>
        <p:spPr>
          <a:xfrm>
            <a:off x="6738009" y="3547431"/>
            <a:ext cx="2412565" cy="3404212"/>
          </a:xfrm>
          <a:prstGeom prst="rect">
            <a:avLst/>
          </a:prstGeom>
          <a:solidFill>
            <a:srgbClr val="FFFFFF"/>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latin typeface="Century Gothic"/>
                <a:ea typeface="Century Gothic"/>
                <a:cs typeface="Century Gothic"/>
                <a:sym typeface="Century Gothic"/>
              </a:rPr>
              <a:t>Task 4  </a:t>
            </a:r>
            <a:r>
              <a:rPr lang="en-GB" sz="1200" dirty="0" smtClean="0">
                <a:latin typeface="Century Gothic"/>
                <a:ea typeface="Century Gothic"/>
                <a:cs typeface="Century Gothic"/>
                <a:sym typeface="Century Gothic"/>
              </a:rPr>
              <a:t>Create </a:t>
            </a:r>
            <a:r>
              <a:rPr lang="en-GB" sz="1200" dirty="0">
                <a:latin typeface="Century Gothic"/>
                <a:ea typeface="Century Gothic"/>
                <a:cs typeface="Century Gothic"/>
                <a:sym typeface="Century Gothic"/>
              </a:rPr>
              <a:t>your own series of photographs exploring each of the 5 </a:t>
            </a:r>
            <a:r>
              <a:rPr lang="en-GB" sz="1200" dirty="0" smtClean="0">
                <a:latin typeface="Century Gothic"/>
                <a:ea typeface="Century Gothic"/>
                <a:cs typeface="Century Gothic"/>
                <a:sym typeface="Century Gothic"/>
              </a:rPr>
              <a:t>senses (30 photos). </a:t>
            </a:r>
          </a:p>
          <a:p>
            <a:pPr marL="0" lvl="0" indent="0" algn="l" rtl="0">
              <a:spcBef>
                <a:spcPts val="0"/>
              </a:spcBef>
              <a:spcAft>
                <a:spcPts val="0"/>
              </a:spcAft>
              <a:buNone/>
            </a:pPr>
            <a:r>
              <a:rPr lang="en-GB" sz="1200" dirty="0" smtClean="0">
                <a:latin typeface="Century Gothic"/>
                <a:ea typeface="Century Gothic"/>
                <a:cs typeface="Century Gothic"/>
                <a:sym typeface="Century Gothic"/>
              </a:rPr>
              <a:t>Use this help sheet to annotate your photoshoot, choose your top 10 and top 5.</a:t>
            </a:r>
            <a:endParaRPr sz="1200" dirty="0">
              <a:latin typeface="Century Gothic"/>
              <a:ea typeface="Century Gothic"/>
              <a:cs typeface="Century Gothic"/>
              <a:sym typeface="Century Gothic"/>
            </a:endParaRPr>
          </a:p>
          <a:p>
            <a:pPr lvl="0"/>
            <a:r>
              <a:rPr lang="en-GB" sz="1200" dirty="0">
                <a:hlinkClick r:id="rId4" action="ppaction://hlinkfile"/>
              </a:rPr>
              <a:t>file:///C:/</a:t>
            </a:r>
            <a:r>
              <a:rPr lang="en-GB" sz="1200" dirty="0" smtClean="0">
                <a:hlinkClick r:id="rId4" action="ppaction://hlinkfile"/>
              </a:rPr>
              <a:t>Users/awilkins/Downloads/analysising_your_own_photos_helpsheet_for_website.pdf</a:t>
            </a:r>
            <a:endParaRPr lang="en-GB" sz="1200" dirty="0" smtClean="0"/>
          </a:p>
          <a:p>
            <a:pPr lvl="0"/>
            <a:r>
              <a:rPr lang="en-GB" sz="1200" dirty="0" smtClean="0">
                <a:latin typeface="Century Gothic"/>
                <a:ea typeface="Century Gothic"/>
                <a:cs typeface="Century Gothic"/>
                <a:sym typeface="Century Gothic"/>
              </a:rPr>
              <a:t>For the top 5 try to edit through different free editing techniques… </a:t>
            </a:r>
            <a:r>
              <a:rPr lang="en-GB" sz="1200" dirty="0">
                <a:hlinkClick r:id="rId5"/>
              </a:rPr>
              <a:t>https://pixlr.com</a:t>
            </a:r>
            <a:r>
              <a:rPr lang="en-GB" sz="1200" dirty="0" smtClean="0">
                <a:hlinkClick r:id="rId5"/>
              </a:rPr>
              <a:t>/</a:t>
            </a:r>
            <a:endParaRPr lang="en-GB" sz="1200" dirty="0">
              <a:latin typeface="Century Gothic"/>
              <a:sym typeface="Century Gothic"/>
            </a:endParaRPr>
          </a:p>
          <a:p>
            <a:pPr lvl="0"/>
            <a:r>
              <a:rPr lang="en-GB" sz="1200" dirty="0" smtClean="0">
                <a:latin typeface="Century Gothic"/>
                <a:ea typeface="Century Gothic"/>
                <a:cs typeface="Century Gothic"/>
                <a:sym typeface="Century Gothic"/>
              </a:rPr>
              <a:t>Decide on your top photo/s and explain why it is your final piece and how could you present. </a:t>
            </a:r>
          </a:p>
        </p:txBody>
      </p:sp>
      <p:sp>
        <p:nvSpPr>
          <p:cNvPr id="85" name="Google Shape;85;p16"/>
          <p:cNvSpPr txBox="1"/>
          <p:nvPr/>
        </p:nvSpPr>
        <p:spPr>
          <a:xfrm>
            <a:off x="4457315" y="37182"/>
            <a:ext cx="2214390" cy="2706018"/>
          </a:xfrm>
          <a:prstGeom prst="rect">
            <a:avLst/>
          </a:prstGeom>
          <a:solidFill>
            <a:srgbClr val="FFFFFF"/>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latin typeface="Century Gothic"/>
                <a:ea typeface="Century Gothic"/>
                <a:cs typeface="Century Gothic"/>
                <a:sym typeface="Century Gothic"/>
              </a:rPr>
              <a:t>Task 2  </a:t>
            </a:r>
            <a:r>
              <a:rPr lang="en-GB" sz="1200" dirty="0" smtClean="0">
                <a:latin typeface="Century Gothic"/>
                <a:ea typeface="Century Gothic"/>
                <a:cs typeface="Century Gothic"/>
                <a:sym typeface="Century Gothic"/>
              </a:rPr>
              <a:t>Research </a:t>
            </a:r>
            <a:r>
              <a:rPr lang="en-GB" sz="1200" dirty="0">
                <a:latin typeface="Century Gothic"/>
                <a:ea typeface="Century Gothic"/>
                <a:cs typeface="Century Gothic"/>
                <a:sym typeface="Century Gothic"/>
              </a:rPr>
              <a:t>and analyse the work of the </a:t>
            </a:r>
            <a:r>
              <a:rPr lang="en-GB" sz="1200" dirty="0" smtClean="0">
                <a:latin typeface="Century Gothic"/>
                <a:ea typeface="Century Gothic"/>
                <a:cs typeface="Century Gothic"/>
                <a:sym typeface="Century Gothic"/>
              </a:rPr>
              <a:t>4 out of the 6 </a:t>
            </a:r>
            <a:r>
              <a:rPr lang="en-GB" sz="1200" dirty="0">
                <a:latin typeface="Century Gothic"/>
                <a:ea typeface="Century Gothic"/>
                <a:cs typeface="Century Gothic"/>
                <a:sym typeface="Century Gothic"/>
              </a:rPr>
              <a:t>photographers on the slides below and create 2</a:t>
            </a:r>
            <a:r>
              <a:rPr lang="en-GB" sz="1200" dirty="0" smtClean="0">
                <a:latin typeface="Century Gothic"/>
                <a:ea typeface="Century Gothic"/>
                <a:cs typeface="Century Gothic"/>
                <a:sym typeface="Century Gothic"/>
              </a:rPr>
              <a:t> slides </a:t>
            </a:r>
            <a:r>
              <a:rPr lang="en-GB" sz="1200" dirty="0">
                <a:latin typeface="Century Gothic"/>
                <a:ea typeface="Century Gothic"/>
                <a:cs typeface="Century Gothic"/>
                <a:sym typeface="Century Gothic"/>
              </a:rPr>
              <a:t>for each one. Look closely at how their work relates to the senses and discuss this in your analysis. Remember to use the Photography </a:t>
            </a:r>
            <a:r>
              <a:rPr lang="en-GB" sz="1200" dirty="0" smtClean="0">
                <a:latin typeface="Century Gothic"/>
                <a:ea typeface="Century Gothic"/>
                <a:cs typeface="Century Gothic"/>
                <a:sym typeface="Century Gothic"/>
              </a:rPr>
              <a:t>Critical analysis help sheets on </a:t>
            </a:r>
            <a:r>
              <a:rPr lang="en-GB" sz="1200" dirty="0" smtClean="0">
                <a:hlinkClick r:id="rId6"/>
              </a:rPr>
              <a:t>https</a:t>
            </a:r>
            <a:r>
              <a:rPr lang="en-GB" sz="1200" dirty="0">
                <a:hlinkClick r:id="rId6"/>
              </a:rPr>
              <a:t>://tuxfordphotography.weebly.com/critical-analysis.html</a:t>
            </a:r>
            <a:endParaRPr sz="1200" dirty="0">
              <a:latin typeface="Century Gothic"/>
              <a:ea typeface="Century Gothic"/>
              <a:cs typeface="Century Gothic"/>
              <a:sym typeface="Century Gothic"/>
            </a:endParaRPr>
          </a:p>
        </p:txBody>
      </p:sp>
      <p:sp>
        <p:nvSpPr>
          <p:cNvPr id="86" name="Google Shape;86;p16"/>
          <p:cNvSpPr txBox="1"/>
          <p:nvPr/>
        </p:nvSpPr>
        <p:spPr>
          <a:xfrm>
            <a:off x="122588" y="91279"/>
            <a:ext cx="3083320" cy="1633396"/>
          </a:xfrm>
          <a:prstGeom prst="rect">
            <a:avLst/>
          </a:prstGeom>
          <a:solidFill>
            <a:srgbClr val="FFFFFF"/>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highlight>
                  <a:srgbClr val="FFFFFF"/>
                </a:highlight>
                <a:latin typeface="Century Gothic"/>
                <a:ea typeface="Century Gothic"/>
                <a:cs typeface="Century Gothic"/>
                <a:sym typeface="Century Gothic"/>
              </a:rPr>
              <a:t>Task </a:t>
            </a:r>
            <a:r>
              <a:rPr lang="en-GB" sz="1200" b="1" dirty="0" smtClean="0">
                <a:highlight>
                  <a:srgbClr val="FFFFFF"/>
                </a:highlight>
                <a:latin typeface="Century Gothic"/>
                <a:ea typeface="Century Gothic"/>
                <a:cs typeface="Century Gothic"/>
                <a:sym typeface="Century Gothic"/>
              </a:rPr>
              <a:t>1</a:t>
            </a:r>
            <a:r>
              <a:rPr lang="en-GB" sz="1200" b="1" dirty="0">
                <a:highlight>
                  <a:srgbClr val="FFFFFF"/>
                </a:highlight>
                <a:latin typeface="Century Gothic"/>
                <a:ea typeface="Century Gothic"/>
                <a:cs typeface="Century Gothic"/>
                <a:sym typeface="Century Gothic"/>
              </a:rPr>
              <a:t> </a:t>
            </a:r>
            <a:r>
              <a:rPr lang="en-GB" sz="1200" dirty="0" smtClean="0">
                <a:latin typeface="Century Gothic"/>
                <a:ea typeface="Century Gothic"/>
                <a:cs typeface="Century Gothic"/>
                <a:sym typeface="Century Gothic"/>
              </a:rPr>
              <a:t>Create </a:t>
            </a:r>
            <a:r>
              <a:rPr lang="en-GB" sz="1200" dirty="0">
                <a:latin typeface="Century Gothic"/>
                <a:ea typeface="Century Gothic"/>
                <a:cs typeface="Century Gothic"/>
                <a:sym typeface="Century Gothic"/>
              </a:rPr>
              <a:t>a </a:t>
            </a:r>
            <a:r>
              <a:rPr lang="en-GB" sz="1200" dirty="0" smtClean="0">
                <a:latin typeface="Century Gothic"/>
                <a:ea typeface="Century Gothic"/>
                <a:cs typeface="Century Gothic"/>
                <a:sym typeface="Century Gothic"/>
              </a:rPr>
              <a:t>mind map </a:t>
            </a:r>
            <a:r>
              <a:rPr lang="en-GB" sz="1200" dirty="0">
                <a:latin typeface="Century Gothic"/>
                <a:ea typeface="Century Gothic"/>
                <a:cs typeface="Century Gothic"/>
                <a:sym typeface="Century Gothic"/>
              </a:rPr>
              <a:t>on </a:t>
            </a:r>
            <a:r>
              <a:rPr lang="en-GB" sz="1200" dirty="0" smtClean="0">
                <a:latin typeface="Century Gothic"/>
                <a:ea typeface="Century Gothic"/>
                <a:cs typeface="Century Gothic"/>
                <a:sym typeface="Century Gothic"/>
              </a:rPr>
              <a:t>1 exploring </a:t>
            </a:r>
            <a:r>
              <a:rPr lang="en-GB" sz="1200" dirty="0">
                <a:latin typeface="Century Gothic"/>
                <a:ea typeface="Century Gothic"/>
                <a:cs typeface="Century Gothic"/>
                <a:sym typeface="Century Gothic"/>
              </a:rPr>
              <a:t>the </a:t>
            </a:r>
            <a:r>
              <a:rPr lang="en-GB" sz="1200" b="1" dirty="0">
                <a:latin typeface="Century Gothic"/>
                <a:ea typeface="Century Gothic"/>
                <a:cs typeface="Century Gothic"/>
                <a:sym typeface="Century Gothic"/>
              </a:rPr>
              <a:t>5 senses</a:t>
            </a:r>
            <a:r>
              <a:rPr lang="en-GB" sz="1200" dirty="0">
                <a:latin typeface="Century Gothic"/>
                <a:ea typeface="Century Gothic"/>
                <a:cs typeface="Century Gothic"/>
                <a:sym typeface="Century Gothic"/>
              </a:rPr>
              <a:t> in relation to photography. Think about the ways that photographs can remind us of experiences and feelings and how we perceive this using our senses. How can smells, tastes and sounds be captured in a photograph? </a:t>
            </a:r>
            <a:endParaRPr sz="1200" dirty="0">
              <a:latin typeface="Century Gothic"/>
              <a:ea typeface="Century Gothic"/>
              <a:cs typeface="Century Gothic"/>
              <a:sym typeface="Century Gothic"/>
            </a:endParaRPr>
          </a:p>
        </p:txBody>
      </p:sp>
      <p:sp>
        <p:nvSpPr>
          <p:cNvPr id="87" name="Google Shape;87;p16"/>
          <p:cNvSpPr txBox="1"/>
          <p:nvPr/>
        </p:nvSpPr>
        <p:spPr>
          <a:xfrm>
            <a:off x="29938" y="3278979"/>
            <a:ext cx="2610612" cy="1658494"/>
          </a:xfrm>
          <a:prstGeom prst="rect">
            <a:avLst/>
          </a:prstGeom>
          <a:solidFill>
            <a:srgbClr val="FFFFFF"/>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latin typeface="Century Gothic"/>
                <a:ea typeface="Century Gothic"/>
                <a:cs typeface="Century Gothic"/>
                <a:sym typeface="Century Gothic"/>
              </a:rPr>
              <a:t>Task 3 </a:t>
            </a:r>
            <a:r>
              <a:rPr lang="en-GB" sz="1200" dirty="0" smtClean="0">
                <a:latin typeface="Century Gothic"/>
                <a:ea typeface="Century Gothic"/>
                <a:cs typeface="Century Gothic"/>
                <a:sym typeface="Century Gothic"/>
              </a:rPr>
              <a:t>Take </a:t>
            </a:r>
            <a:r>
              <a:rPr lang="en-GB" sz="1200" dirty="0">
                <a:latin typeface="Century Gothic"/>
                <a:ea typeface="Century Gothic"/>
                <a:cs typeface="Century Gothic"/>
                <a:sym typeface="Century Gothic"/>
              </a:rPr>
              <a:t>2 </a:t>
            </a:r>
            <a:r>
              <a:rPr lang="en-GB" sz="1200" dirty="0" smtClean="0">
                <a:latin typeface="Century Gothic"/>
                <a:ea typeface="Century Gothic"/>
                <a:cs typeface="Century Gothic"/>
                <a:sym typeface="Century Gothic"/>
              </a:rPr>
              <a:t>photographs </a:t>
            </a:r>
            <a:r>
              <a:rPr lang="en-GB" sz="1200" dirty="0">
                <a:latin typeface="Century Gothic"/>
                <a:ea typeface="Century Gothic"/>
                <a:cs typeface="Century Gothic"/>
                <a:sym typeface="Century Gothic"/>
              </a:rPr>
              <a:t>for each of the headings on ‘The Senses’ slide. The first one should be a literal representation of the description, and the second should be a more abstract version without any recognisable features or objects. </a:t>
            </a:r>
            <a:endParaRPr sz="1200" dirty="0">
              <a:latin typeface="Century Gothic"/>
              <a:ea typeface="Century Gothic"/>
              <a:cs typeface="Century Gothic"/>
              <a:sym typeface="Century Gothic"/>
            </a:endParaRPr>
          </a:p>
        </p:txBody>
      </p:sp>
      <p:pic>
        <p:nvPicPr>
          <p:cNvPr id="2" name="Picture 1"/>
          <p:cNvPicPr>
            <a:picLocks noChangeAspect="1"/>
          </p:cNvPicPr>
          <p:nvPr/>
        </p:nvPicPr>
        <p:blipFill rotWithShape="1">
          <a:blip r:embed="rId7"/>
          <a:srcRect l="29497" t="18931" r="4812" b="14946"/>
          <a:stretch/>
        </p:blipFill>
        <p:spPr>
          <a:xfrm>
            <a:off x="1984872" y="1645582"/>
            <a:ext cx="2207963" cy="1250171"/>
          </a:xfrm>
          <a:prstGeom prst="rect">
            <a:avLst/>
          </a:prstGeom>
        </p:spPr>
      </p:pic>
      <p:pic>
        <p:nvPicPr>
          <p:cNvPr id="8" name="Picture 7">
            <a:extLst>
              <a:ext uri="{FF2B5EF4-FFF2-40B4-BE49-F238E27FC236}">
                <a16:creationId xmlns:a16="http://schemas.microsoft.com/office/drawing/2014/main" id="{E99F1667-4562-6C4F-B73D-CA7ECFDCC4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1645582"/>
            <a:ext cx="2061990" cy="1546493"/>
          </a:xfrm>
          <a:prstGeom prst="rect">
            <a:avLst/>
          </a:prstGeom>
        </p:spPr>
      </p:pic>
      <p:pic>
        <p:nvPicPr>
          <p:cNvPr id="9" name="Picture 8">
            <a:extLst>
              <a:ext uri="{FF2B5EF4-FFF2-40B4-BE49-F238E27FC236}">
                <a16:creationId xmlns:a16="http://schemas.microsoft.com/office/drawing/2014/main" id="{8763FD3C-B9CB-4446-B560-11EED4A1857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60640" y="37182"/>
            <a:ext cx="2181532" cy="1634161"/>
          </a:xfrm>
          <a:prstGeom prst="rect">
            <a:avLst/>
          </a:prstGeom>
        </p:spPr>
      </p:pic>
      <p:pic>
        <p:nvPicPr>
          <p:cNvPr id="10" name="Picture 9">
            <a:extLst>
              <a:ext uri="{FF2B5EF4-FFF2-40B4-BE49-F238E27FC236}">
                <a16:creationId xmlns:a16="http://schemas.microsoft.com/office/drawing/2014/main" id="{212F7A83-4F04-F34A-9700-16291ABD981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91166" y="1670414"/>
            <a:ext cx="2239948" cy="1679086"/>
          </a:xfrm>
          <a:prstGeom prst="rect">
            <a:avLst/>
          </a:prstGeom>
        </p:spPr>
      </p:pic>
      <p:pic>
        <p:nvPicPr>
          <p:cNvPr id="11" name="Google Shape;162;p23"/>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29937" y="4931428"/>
            <a:ext cx="2807899" cy="1926572"/>
          </a:xfrm>
          <a:prstGeom prst="rect">
            <a:avLst/>
          </a:prstGeom>
          <a:noFill/>
          <a:ln>
            <a:noFill/>
          </a:ln>
        </p:spPr>
      </p:pic>
      <p:pic>
        <p:nvPicPr>
          <p:cNvPr id="12" name="Google Shape;163;p23"/>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2866233" y="5124021"/>
            <a:ext cx="1712342" cy="1308516"/>
          </a:xfrm>
          <a:prstGeom prst="rect">
            <a:avLst/>
          </a:prstGeom>
          <a:noFill/>
          <a:ln w="19050" cap="flat" cmpd="sng">
            <a:solidFill>
              <a:srgbClr val="000000"/>
            </a:solidFill>
            <a:prstDash val="solid"/>
            <a:round/>
            <a:headEnd type="none" w="sm" len="sm"/>
            <a:tailEnd type="none" w="sm" len="sm"/>
          </a:ln>
        </p:spPr>
      </p:pic>
      <p:pic>
        <p:nvPicPr>
          <p:cNvPr id="13" name="Google Shape;164;p23"/>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2700450" y="2964669"/>
            <a:ext cx="1712342" cy="1308516"/>
          </a:xfrm>
          <a:prstGeom prst="rect">
            <a:avLst/>
          </a:prstGeom>
          <a:noFill/>
          <a:ln w="19050" cap="flat" cmpd="sng">
            <a:solidFill>
              <a:srgbClr val="000000"/>
            </a:solidFill>
            <a:prstDash val="solid"/>
            <a:round/>
            <a:headEnd type="none" w="sm" len="sm"/>
            <a:tailEnd type="none" w="sm" len="sm"/>
          </a:ln>
        </p:spPr>
      </p:pic>
      <p:pic>
        <p:nvPicPr>
          <p:cNvPr id="14" name="Picture 13">
            <a:extLst>
              <a:ext uri="{FF2B5EF4-FFF2-40B4-BE49-F238E27FC236}">
                <a16:creationId xmlns:a16="http://schemas.microsoft.com/office/drawing/2014/main" id="{8FE0A8D4-46B0-2B49-A9C3-CDC5B45707B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915985" y="3192075"/>
            <a:ext cx="1871893" cy="1404651"/>
          </a:xfrm>
          <a:prstGeom prst="rect">
            <a:avLst/>
          </a:prstGeom>
        </p:spPr>
      </p:pic>
      <p:pic>
        <p:nvPicPr>
          <p:cNvPr id="15" name="Picture 14">
            <a:extLst>
              <a:ext uri="{FF2B5EF4-FFF2-40B4-BE49-F238E27FC236}">
                <a16:creationId xmlns:a16="http://schemas.microsoft.com/office/drawing/2014/main" id="{4D1737FB-D6B9-884E-8938-BD4BFB995B3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991834" y="4619288"/>
            <a:ext cx="1746174" cy="1309630"/>
          </a:xfrm>
          <a:prstGeom prst="rect">
            <a:avLst/>
          </a:prstGeom>
        </p:spPr>
      </p:pic>
      <p:sp>
        <p:nvSpPr>
          <p:cNvPr id="16" name="Google Shape;165;p23"/>
          <p:cNvSpPr txBox="1"/>
          <p:nvPr/>
        </p:nvSpPr>
        <p:spPr>
          <a:xfrm>
            <a:off x="2685671" y="4092559"/>
            <a:ext cx="2147374" cy="1047176"/>
          </a:xfrm>
          <a:prstGeom prst="rect">
            <a:avLst/>
          </a:prstGeom>
          <a:solidFill>
            <a:schemeClr val="bg1">
              <a:lumMod val="95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dirty="0"/>
              <a:t>Photo 1</a:t>
            </a:r>
            <a:r>
              <a:rPr lang="en-GB" sz="1000" dirty="0" smtClean="0"/>
              <a:t>: While most people love the smell there are some that get hay fever and </a:t>
            </a:r>
            <a:r>
              <a:rPr lang="en-GB" sz="1000" dirty="0"/>
              <a:t>it makes </a:t>
            </a:r>
            <a:r>
              <a:rPr lang="en-GB" sz="1000" dirty="0" smtClean="0"/>
              <a:t>them </a:t>
            </a:r>
            <a:r>
              <a:rPr lang="en-GB" sz="1000" dirty="0"/>
              <a:t>sneeze, therefore </a:t>
            </a:r>
            <a:r>
              <a:rPr lang="en-GB" sz="1000" dirty="0" smtClean="0"/>
              <a:t>a </a:t>
            </a:r>
            <a:r>
              <a:rPr lang="en-GB" sz="1000" dirty="0"/>
              <a:t>photograph a tissue and </a:t>
            </a:r>
            <a:r>
              <a:rPr lang="en-GB" sz="1000" dirty="0" smtClean="0"/>
              <a:t>hay fever tablet sums up ‘Cut grass without even showing grass’</a:t>
            </a:r>
            <a:endParaRPr sz="1000" dirty="0"/>
          </a:p>
        </p:txBody>
      </p:sp>
      <p:sp>
        <p:nvSpPr>
          <p:cNvPr id="17" name="Google Shape;166;p23"/>
          <p:cNvSpPr txBox="1"/>
          <p:nvPr/>
        </p:nvSpPr>
        <p:spPr>
          <a:xfrm>
            <a:off x="2700450" y="6199337"/>
            <a:ext cx="2444427" cy="658663"/>
          </a:xfrm>
          <a:prstGeom prst="rect">
            <a:avLst/>
          </a:prstGeom>
          <a:solidFill>
            <a:schemeClr val="bg1">
              <a:lumMod val="95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dirty="0"/>
              <a:t>Photo 2: Cut Grass. In this </a:t>
            </a:r>
            <a:r>
              <a:rPr lang="en-GB" sz="1000" dirty="0" smtClean="0"/>
              <a:t>‘ABSTRACT’ image</a:t>
            </a:r>
            <a:r>
              <a:rPr lang="en-GB" sz="1000" dirty="0"/>
              <a:t>, </a:t>
            </a:r>
            <a:r>
              <a:rPr lang="en-GB" sz="1000" dirty="0" smtClean="0"/>
              <a:t>The imagine is a close </a:t>
            </a:r>
            <a:r>
              <a:rPr lang="en-GB" sz="1000" dirty="0"/>
              <a:t>up in amongst the blades of grass, and has made parts of the image out of focus to convey </a:t>
            </a:r>
            <a:r>
              <a:rPr lang="en-GB" sz="1000" dirty="0" smtClean="0"/>
              <a:t>the heat</a:t>
            </a:r>
            <a:r>
              <a:rPr lang="en-GB" sz="1100" dirty="0" smtClean="0"/>
              <a:t>.</a:t>
            </a:r>
            <a:endParaRPr sz="1100" dirty="0"/>
          </a:p>
        </p:txBody>
      </p:sp>
    </p:spTree>
    <p:extLst>
      <p:ext uri="{BB962C8B-B14F-4D97-AF65-F5344CB8AC3E}">
        <p14:creationId xmlns:p14="http://schemas.microsoft.com/office/powerpoint/2010/main" val="2753344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8" name="Google Shape;71;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pic>
        <p:nvPicPr>
          <p:cNvPr id="126" name="Google Shape;126;p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16144" y="3339662"/>
            <a:ext cx="1828397" cy="777766"/>
          </a:xfrm>
          <a:prstGeom prst="rect">
            <a:avLst/>
          </a:prstGeom>
          <a:noFill/>
          <a:ln>
            <a:noFill/>
          </a:ln>
        </p:spPr>
      </p:pic>
      <p:sp>
        <p:nvSpPr>
          <p:cNvPr id="127" name="Google Shape;127;p20"/>
          <p:cNvSpPr txBox="1">
            <a:spLocks noGrp="1"/>
          </p:cNvSpPr>
          <p:nvPr>
            <p:ph type="title"/>
          </p:nvPr>
        </p:nvSpPr>
        <p:spPr>
          <a:xfrm>
            <a:off x="152400" y="94300"/>
            <a:ext cx="1098331" cy="683466"/>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ctr" rtl="0">
              <a:spcBef>
                <a:spcPts val="0"/>
              </a:spcBef>
              <a:spcAft>
                <a:spcPts val="0"/>
              </a:spcAft>
              <a:buNone/>
            </a:pPr>
            <a:r>
              <a:rPr lang="en-GB" sz="1400" dirty="0"/>
              <a:t>Rolf Sachs</a:t>
            </a:r>
            <a:endParaRPr sz="1400" dirty="0"/>
          </a:p>
          <a:p>
            <a:pPr marL="0" lvl="0" indent="0" algn="ctr" rtl="0">
              <a:spcBef>
                <a:spcPts val="0"/>
              </a:spcBef>
              <a:spcAft>
                <a:spcPts val="0"/>
              </a:spcAft>
              <a:buNone/>
            </a:pPr>
            <a:r>
              <a:rPr lang="en-GB" sz="1400" i="1" dirty="0"/>
              <a:t>‘Camera in Motion’</a:t>
            </a:r>
            <a:endParaRPr sz="1400" i="1" dirty="0"/>
          </a:p>
          <a:p>
            <a:pPr marL="0" lvl="0" indent="0" algn="ctr" rtl="0">
              <a:spcBef>
                <a:spcPts val="0"/>
              </a:spcBef>
              <a:spcAft>
                <a:spcPts val="0"/>
              </a:spcAft>
              <a:buNone/>
            </a:pPr>
            <a:endParaRPr sz="1400" dirty="0"/>
          </a:p>
        </p:txBody>
      </p:sp>
      <p:pic>
        <p:nvPicPr>
          <p:cNvPr id="128" name="Google Shape;128;p2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250731" y="11018"/>
            <a:ext cx="2493810" cy="1008486"/>
          </a:xfrm>
          <a:prstGeom prst="rect">
            <a:avLst/>
          </a:prstGeom>
          <a:noFill/>
          <a:ln>
            <a:noFill/>
          </a:ln>
        </p:spPr>
      </p:pic>
      <p:pic>
        <p:nvPicPr>
          <p:cNvPr id="130" name="Google Shape;130;p2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3339661"/>
            <a:ext cx="1833056" cy="777766"/>
          </a:xfrm>
          <a:prstGeom prst="rect">
            <a:avLst/>
          </a:prstGeom>
          <a:noFill/>
          <a:ln>
            <a:noFill/>
          </a:ln>
        </p:spPr>
      </p:pic>
      <p:sp>
        <p:nvSpPr>
          <p:cNvPr id="131" name="Google Shape;131;p20"/>
          <p:cNvSpPr txBox="1"/>
          <p:nvPr/>
        </p:nvSpPr>
        <p:spPr>
          <a:xfrm>
            <a:off x="0" y="1019504"/>
            <a:ext cx="3005345" cy="2301765"/>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latin typeface="Century Gothic"/>
                <a:ea typeface="Century Gothic"/>
                <a:cs typeface="Century Gothic"/>
                <a:sym typeface="Century Gothic"/>
              </a:rPr>
              <a:t>Rolf Sachs </a:t>
            </a:r>
            <a:r>
              <a:rPr lang="en-GB" sz="1200" dirty="0">
                <a:solidFill>
                  <a:schemeClr val="dk1"/>
                </a:solidFill>
                <a:latin typeface="Century Gothic"/>
                <a:ea typeface="Century Gothic"/>
                <a:cs typeface="Century Gothic"/>
                <a:sym typeface="Century Gothic"/>
              </a:rPr>
              <a:t>blurs the boundaries between abstract art and landscape photography in this series of images, Camera in Motion. The images, photographed from the windows of a moving train, bring to our minds memories of family road trips experienced from the back seat of the car with your forehead pressed against the car window, watching the landscape streak by at 70 miles per hour. </a:t>
            </a:r>
            <a:endParaRPr sz="1200" dirty="0">
              <a:latin typeface="Century Gothic"/>
              <a:ea typeface="Century Gothic"/>
              <a:cs typeface="Century Gothic"/>
              <a:sym typeface="Century Gothic"/>
            </a:endParaRPr>
          </a:p>
        </p:txBody>
      </p:sp>
      <p:sp>
        <p:nvSpPr>
          <p:cNvPr id="9" name="Google Shape;136;p21"/>
          <p:cNvSpPr txBox="1">
            <a:spLocks/>
          </p:cNvSpPr>
          <p:nvPr/>
        </p:nvSpPr>
        <p:spPr>
          <a:xfrm>
            <a:off x="7657829" y="31211"/>
            <a:ext cx="1403037" cy="463283"/>
          </a:xfrm>
          <a:prstGeom prst="rect">
            <a:avLst/>
          </a:prstGeom>
          <a:solidFill>
            <a:srgbClr val="F7F4EE"/>
          </a:solidFill>
          <a:ln w="19050" cap="flat" cmpd="sng">
            <a:solidFill>
              <a:srgbClr val="000000"/>
            </a:solidFill>
            <a:prstDash val="solid"/>
            <a:round/>
            <a:headEnd type="none" w="sm" len="sm"/>
            <a:tailEnd type="none" w="sm" len="sm"/>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GB" sz="1400" smtClean="0"/>
              <a:t>Matthew Brandt</a:t>
            </a:r>
          </a:p>
          <a:p>
            <a:pPr algn="ctr">
              <a:spcBef>
                <a:spcPts val="0"/>
              </a:spcBef>
            </a:pPr>
            <a:r>
              <a:rPr lang="en-GB" sz="1400" i="1" smtClean="0"/>
              <a:t>‘Taste Tests</a:t>
            </a:r>
            <a:r>
              <a:rPr lang="en-GB" sz="1400" smtClean="0"/>
              <a:t>’</a:t>
            </a:r>
            <a:endParaRPr lang="en-GB" sz="1400" dirty="0"/>
          </a:p>
        </p:txBody>
      </p:sp>
      <p:pic>
        <p:nvPicPr>
          <p:cNvPr id="10" name="Google Shape;137;p21"/>
          <p:cNvPicPr preferRelativeResize="0"/>
          <p:nvPr/>
        </p:nvPicPr>
        <p:blipFill>
          <a:blip r:embed="rId7">
            <a:alphaModFix/>
          </a:blip>
          <a:stretch>
            <a:fillRect/>
          </a:stretch>
        </p:blipFill>
        <p:spPr>
          <a:xfrm>
            <a:off x="4756372" y="0"/>
            <a:ext cx="2636600" cy="3579225"/>
          </a:xfrm>
          <a:prstGeom prst="rect">
            <a:avLst/>
          </a:prstGeom>
          <a:noFill/>
          <a:ln w="9525" cap="flat" cmpd="sng">
            <a:solidFill>
              <a:schemeClr val="dk2"/>
            </a:solidFill>
            <a:prstDash val="solid"/>
            <a:round/>
            <a:headEnd type="none" w="sm" len="sm"/>
            <a:tailEnd type="none" w="sm" len="sm"/>
          </a:ln>
        </p:spPr>
      </p:pic>
      <p:sp>
        <p:nvSpPr>
          <p:cNvPr id="11" name="Google Shape;140;p21"/>
          <p:cNvSpPr txBox="1"/>
          <p:nvPr/>
        </p:nvSpPr>
        <p:spPr>
          <a:xfrm>
            <a:off x="7203655" y="525705"/>
            <a:ext cx="1940344" cy="2553826"/>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latin typeface="Century Gothic"/>
                <a:ea typeface="Century Gothic"/>
                <a:cs typeface="Century Gothic"/>
                <a:sym typeface="Century Gothic"/>
              </a:rPr>
              <a:t>In Matthew Brandt’s Taste Tests photographs, he uses unusual food and drink items to create his images. This includes Kool Aid, ketchup, mustard and </a:t>
            </a:r>
            <a:r>
              <a:rPr lang="en-GB" sz="1200" dirty="0" err="1">
                <a:latin typeface="Century Gothic"/>
                <a:ea typeface="Century Gothic"/>
                <a:cs typeface="Century Gothic"/>
                <a:sym typeface="Century Gothic"/>
              </a:rPr>
              <a:t>Cheez</a:t>
            </a:r>
            <a:r>
              <a:rPr lang="en-GB" sz="1200" dirty="0">
                <a:latin typeface="Century Gothic"/>
                <a:ea typeface="Century Gothic"/>
                <a:cs typeface="Century Gothic"/>
                <a:sym typeface="Century Gothic"/>
              </a:rPr>
              <a:t> </a:t>
            </a:r>
            <a:r>
              <a:rPr lang="en-GB" sz="1200" dirty="0" err="1">
                <a:latin typeface="Century Gothic"/>
                <a:ea typeface="Century Gothic"/>
                <a:cs typeface="Century Gothic"/>
                <a:sym typeface="Century Gothic"/>
              </a:rPr>
              <a:t>Wizz</a:t>
            </a:r>
            <a:r>
              <a:rPr lang="en-GB" sz="1200" dirty="0">
                <a:latin typeface="Century Gothic"/>
                <a:ea typeface="Century Gothic"/>
                <a:cs typeface="Century Gothic"/>
                <a:sym typeface="Century Gothic"/>
              </a:rPr>
              <a:t> which he uses to make ink which is then used to create screen printed photographs of American landscapes. </a:t>
            </a:r>
            <a:endParaRPr sz="1200" dirty="0">
              <a:latin typeface="Century Gothic"/>
              <a:ea typeface="Century Gothic"/>
              <a:cs typeface="Century Gothic"/>
              <a:sym typeface="Century Gothic"/>
            </a:endParaRPr>
          </a:p>
        </p:txBody>
      </p:sp>
      <p:sp>
        <p:nvSpPr>
          <p:cNvPr id="12" name="Google Shape;143;p21"/>
          <p:cNvSpPr txBox="1"/>
          <p:nvPr/>
        </p:nvSpPr>
        <p:spPr>
          <a:xfrm>
            <a:off x="6667858" y="3024900"/>
            <a:ext cx="2476142" cy="314761"/>
          </a:xfrm>
          <a:prstGeom prst="rect">
            <a:avLst/>
          </a:prstGeom>
          <a:solidFill>
            <a:schemeClr val="bg1">
              <a:lumMod val="95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dirty="0">
                <a:solidFill>
                  <a:schemeClr val="hlink"/>
                </a:solidFill>
                <a:hlinkClick r:id="rId8"/>
              </a:rPr>
              <a:t>https://matthewbrandt.com/tastetests</a:t>
            </a:r>
            <a:endParaRPr dirty="0"/>
          </a:p>
        </p:txBody>
      </p:sp>
      <p:pic>
        <p:nvPicPr>
          <p:cNvPr id="13" name="Google Shape;144;p21"/>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4017176" y="1544403"/>
            <a:ext cx="1514125" cy="2034822"/>
          </a:xfrm>
          <a:prstGeom prst="rect">
            <a:avLst/>
          </a:prstGeom>
          <a:noFill/>
          <a:ln w="9525" cap="flat" cmpd="sng">
            <a:solidFill>
              <a:schemeClr val="dk2"/>
            </a:solidFill>
            <a:prstDash val="solid"/>
            <a:round/>
            <a:headEnd type="none" w="sm" len="sm"/>
            <a:tailEnd type="none" w="sm" len="sm"/>
          </a:ln>
        </p:spPr>
      </p:pic>
      <p:sp>
        <p:nvSpPr>
          <p:cNvPr id="14" name="Google Shape;149;p22"/>
          <p:cNvSpPr txBox="1"/>
          <p:nvPr/>
        </p:nvSpPr>
        <p:spPr>
          <a:xfrm>
            <a:off x="47114" y="4174181"/>
            <a:ext cx="1967291" cy="558552"/>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dirty="0">
                <a:latin typeface="Century Gothic"/>
                <a:ea typeface="Century Gothic"/>
                <a:cs typeface="Century Gothic"/>
                <a:sym typeface="Century Gothic"/>
              </a:rPr>
              <a:t>Odette England</a:t>
            </a:r>
            <a:endParaRPr sz="1400" dirty="0">
              <a:latin typeface="Century Gothic"/>
              <a:ea typeface="Century Gothic"/>
              <a:cs typeface="Century Gothic"/>
              <a:sym typeface="Century Gothic"/>
            </a:endParaRPr>
          </a:p>
          <a:p>
            <a:pPr marL="0" lvl="0" indent="0" algn="ctr" rtl="0">
              <a:spcBef>
                <a:spcPts val="0"/>
              </a:spcBef>
              <a:spcAft>
                <a:spcPts val="0"/>
              </a:spcAft>
              <a:buNone/>
            </a:pPr>
            <a:r>
              <a:rPr lang="en-GB" sz="1400" dirty="0">
                <a:latin typeface="Century Gothic"/>
                <a:ea typeface="Century Gothic"/>
                <a:cs typeface="Century Gothic"/>
                <a:sym typeface="Century Gothic"/>
              </a:rPr>
              <a:t>‘Thrice Upon a Time’</a:t>
            </a:r>
            <a:endParaRPr sz="1400" dirty="0">
              <a:latin typeface="Century Gothic"/>
              <a:ea typeface="Century Gothic"/>
              <a:cs typeface="Century Gothic"/>
              <a:sym typeface="Century Gothic"/>
            </a:endParaRPr>
          </a:p>
        </p:txBody>
      </p:sp>
      <p:pic>
        <p:nvPicPr>
          <p:cNvPr id="15" name="Google Shape;151;p22"/>
          <p:cNvPicPr preferRelativeResize="0"/>
          <p:nvPr/>
        </p:nvPicPr>
        <p:blipFill>
          <a:blip r:embed="rId10">
            <a:alphaModFix/>
          </a:blip>
          <a:stretch>
            <a:fillRect/>
          </a:stretch>
        </p:blipFill>
        <p:spPr>
          <a:xfrm>
            <a:off x="0" y="4774816"/>
            <a:ext cx="2857500" cy="2162175"/>
          </a:xfrm>
          <a:prstGeom prst="rect">
            <a:avLst/>
          </a:prstGeom>
          <a:noFill/>
          <a:ln>
            <a:noFill/>
          </a:ln>
        </p:spPr>
      </p:pic>
      <p:sp>
        <p:nvSpPr>
          <p:cNvPr id="16" name="Google Shape;154;p22"/>
          <p:cNvSpPr txBox="1"/>
          <p:nvPr/>
        </p:nvSpPr>
        <p:spPr>
          <a:xfrm>
            <a:off x="2953083" y="4453457"/>
            <a:ext cx="3485007" cy="2407456"/>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latin typeface="Century Gothic"/>
                <a:ea typeface="Century Gothic"/>
                <a:cs typeface="Century Gothic"/>
                <a:sym typeface="Century Gothic"/>
              </a:rPr>
              <a:t>Odette England returned to her childhood home with her parents and gave them old photographic negatives she had previously taken of places on the farm where her parents had photographed her as a child. She fastened them to the soles of her parents’ shoes and they walked through the farm and land</a:t>
            </a:r>
            <a:r>
              <a:rPr lang="en-GB" sz="1200" dirty="0" smtClean="0">
                <a:latin typeface="Century Gothic"/>
                <a:ea typeface="Century Gothic"/>
                <a:cs typeface="Century Gothic"/>
                <a:sym typeface="Century Gothic"/>
              </a:rPr>
              <a:t>. The </a:t>
            </a:r>
            <a:r>
              <a:rPr lang="en-GB" sz="1200" dirty="0">
                <a:latin typeface="Century Gothic"/>
                <a:ea typeface="Century Gothic"/>
                <a:cs typeface="Century Gothic"/>
                <a:sym typeface="Century Gothic"/>
              </a:rPr>
              <a:t>negatives which were damaged and torn, were then pieced back together and re-printed to show all of the marks and scratches from the rough ground on the farm.</a:t>
            </a:r>
            <a:endParaRPr sz="1200" dirty="0">
              <a:latin typeface="Century Gothic"/>
              <a:ea typeface="Century Gothic"/>
              <a:cs typeface="Century Gothic"/>
              <a:sym typeface="Century Gothic"/>
            </a:endParaRPr>
          </a:p>
        </p:txBody>
      </p:sp>
      <p:pic>
        <p:nvPicPr>
          <p:cNvPr id="17" name="Google Shape;155;p22"/>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6506514" y="4774816"/>
            <a:ext cx="2569062" cy="1972353"/>
          </a:xfrm>
          <a:prstGeom prst="rect">
            <a:avLst/>
          </a:prstGeom>
          <a:noFill/>
          <a:ln>
            <a:noFill/>
          </a:ln>
        </p:spPr>
      </p:pic>
      <p:cxnSp>
        <p:nvCxnSpPr>
          <p:cNvPr id="3" name="Straight Connector 2"/>
          <p:cNvCxnSpPr/>
          <p:nvPr/>
        </p:nvCxnSpPr>
        <p:spPr>
          <a:xfrm>
            <a:off x="4017176" y="4174181"/>
            <a:ext cx="5058400" cy="0"/>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866920" y="94300"/>
            <a:ext cx="22034" cy="402312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729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 name="Google Shape;71;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1018"/>
            <a:ext cx="9144000" cy="6858000"/>
          </a:xfrm>
          <a:prstGeom prst="rect">
            <a:avLst/>
          </a:prstGeom>
          <a:noFill/>
          <a:ln>
            <a:noFill/>
          </a:ln>
        </p:spPr>
      </p:pic>
      <p:sp>
        <p:nvSpPr>
          <p:cNvPr id="92" name="Google Shape;92;p17"/>
          <p:cNvSpPr txBox="1"/>
          <p:nvPr/>
        </p:nvSpPr>
        <p:spPr>
          <a:xfrm>
            <a:off x="0" y="1341632"/>
            <a:ext cx="1912883" cy="774752"/>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400" dirty="0">
                <a:latin typeface="Century Gothic"/>
                <a:ea typeface="Century Gothic"/>
                <a:cs typeface="Century Gothic"/>
                <a:sym typeface="Century Gothic"/>
              </a:rPr>
              <a:t>Keith Arnatt</a:t>
            </a:r>
            <a:endParaRPr sz="1400" dirty="0">
              <a:latin typeface="Century Gothic"/>
              <a:ea typeface="Century Gothic"/>
              <a:cs typeface="Century Gothic"/>
              <a:sym typeface="Century Gothic"/>
            </a:endParaRPr>
          </a:p>
          <a:p>
            <a:pPr marL="0" lvl="0" indent="0" algn="ctr" rtl="0">
              <a:spcBef>
                <a:spcPts val="0"/>
              </a:spcBef>
              <a:spcAft>
                <a:spcPts val="0"/>
              </a:spcAft>
              <a:buNone/>
            </a:pPr>
            <a:r>
              <a:rPr lang="en-GB" sz="1400" i="1" dirty="0">
                <a:latin typeface="Century Gothic"/>
                <a:ea typeface="Century Gothic"/>
                <a:cs typeface="Century Gothic"/>
                <a:sym typeface="Century Gothic"/>
              </a:rPr>
              <a:t>Pictures from a Rubbish Tip</a:t>
            </a:r>
            <a:endParaRPr sz="1400" i="1" dirty="0">
              <a:latin typeface="Century Gothic"/>
              <a:ea typeface="Century Gothic"/>
              <a:cs typeface="Century Gothic"/>
              <a:sym typeface="Century Gothic"/>
            </a:endParaRPr>
          </a:p>
        </p:txBody>
      </p:sp>
      <p:sp>
        <p:nvSpPr>
          <p:cNvPr id="95" name="Google Shape;95;p17"/>
          <p:cNvSpPr txBox="1"/>
          <p:nvPr/>
        </p:nvSpPr>
        <p:spPr>
          <a:xfrm>
            <a:off x="81087" y="2272360"/>
            <a:ext cx="4235669" cy="1580806"/>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latin typeface="Century Gothic"/>
                <a:ea typeface="Century Gothic"/>
                <a:cs typeface="Century Gothic"/>
                <a:sym typeface="Century Gothic"/>
              </a:rPr>
              <a:t>Keith Arnatt created this series of large colour photographs featuring close-up shots of rubbish which was dumped at a tip. The photographs show discarded food items on plastic bags and were taken in daylight with a shallow depth of field. At first glance, some of the food is hard to recognise, but when looked at closely, the mouldy, dirty food appears clear.</a:t>
            </a:r>
            <a:endParaRPr sz="1200" dirty="0">
              <a:latin typeface="Century Gothic"/>
              <a:ea typeface="Century Gothic"/>
              <a:cs typeface="Century Gothic"/>
              <a:sym typeface="Century Gothic"/>
            </a:endParaRPr>
          </a:p>
        </p:txBody>
      </p:sp>
      <p:pic>
        <p:nvPicPr>
          <p:cNvPr id="97" name="Google Shape;97;p1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99589" y="-18357"/>
            <a:ext cx="2419235" cy="2014451"/>
          </a:xfrm>
          <a:prstGeom prst="rect">
            <a:avLst/>
          </a:prstGeom>
          <a:noFill/>
          <a:ln>
            <a:noFill/>
          </a:ln>
        </p:spPr>
      </p:pic>
      <p:pic>
        <p:nvPicPr>
          <p:cNvPr id="98" name="Google Shape;98;p1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11018"/>
            <a:ext cx="1912883" cy="1428899"/>
          </a:xfrm>
          <a:prstGeom prst="rect">
            <a:avLst/>
          </a:prstGeom>
          <a:noFill/>
          <a:ln>
            <a:noFill/>
          </a:ln>
        </p:spPr>
      </p:pic>
      <p:pic>
        <p:nvPicPr>
          <p:cNvPr id="10" name="Google Shape;105;p1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774386" y="2478683"/>
            <a:ext cx="2389266" cy="1642997"/>
          </a:xfrm>
          <a:prstGeom prst="rect">
            <a:avLst/>
          </a:prstGeom>
          <a:noFill/>
          <a:ln>
            <a:noFill/>
          </a:ln>
        </p:spPr>
      </p:pic>
      <p:sp>
        <p:nvSpPr>
          <p:cNvPr id="11" name="Google Shape;106;p18"/>
          <p:cNvSpPr txBox="1"/>
          <p:nvPr/>
        </p:nvSpPr>
        <p:spPr>
          <a:xfrm>
            <a:off x="6964941" y="1880398"/>
            <a:ext cx="2179059" cy="643723"/>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400" dirty="0" err="1">
                <a:latin typeface="Century Gothic"/>
                <a:ea typeface="Century Gothic"/>
                <a:cs typeface="Century Gothic"/>
                <a:sym typeface="Century Gothic"/>
              </a:rPr>
              <a:t>Naoya</a:t>
            </a:r>
            <a:r>
              <a:rPr lang="en-GB" sz="1400" dirty="0">
                <a:latin typeface="Century Gothic"/>
                <a:ea typeface="Century Gothic"/>
                <a:cs typeface="Century Gothic"/>
                <a:sym typeface="Century Gothic"/>
              </a:rPr>
              <a:t> </a:t>
            </a:r>
            <a:r>
              <a:rPr lang="en-GB" sz="1400" dirty="0" err="1">
                <a:latin typeface="Century Gothic"/>
                <a:ea typeface="Century Gothic"/>
                <a:cs typeface="Century Gothic"/>
                <a:sym typeface="Century Gothic"/>
              </a:rPr>
              <a:t>Hatakeyama</a:t>
            </a:r>
            <a:endParaRPr sz="1400" dirty="0">
              <a:latin typeface="Century Gothic"/>
              <a:ea typeface="Century Gothic"/>
              <a:cs typeface="Century Gothic"/>
              <a:sym typeface="Century Gothic"/>
            </a:endParaRPr>
          </a:p>
          <a:p>
            <a:pPr marL="0" lvl="0" indent="0" algn="ctr" rtl="0">
              <a:spcBef>
                <a:spcPts val="0"/>
              </a:spcBef>
              <a:spcAft>
                <a:spcPts val="0"/>
              </a:spcAft>
              <a:buNone/>
            </a:pPr>
            <a:r>
              <a:rPr lang="en-GB" sz="1400" i="1" dirty="0">
                <a:latin typeface="Century Gothic"/>
                <a:ea typeface="Century Gothic"/>
                <a:cs typeface="Century Gothic"/>
                <a:sym typeface="Century Gothic"/>
              </a:rPr>
              <a:t>Blast</a:t>
            </a:r>
            <a:endParaRPr sz="1400" i="1" dirty="0">
              <a:latin typeface="Century Gothic"/>
              <a:ea typeface="Century Gothic"/>
              <a:cs typeface="Century Gothic"/>
              <a:sym typeface="Century Gothic"/>
            </a:endParaRPr>
          </a:p>
        </p:txBody>
      </p:sp>
      <p:pic>
        <p:nvPicPr>
          <p:cNvPr id="12" name="Google Shape;107;p1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429890" y="-24200"/>
            <a:ext cx="4751132" cy="1973432"/>
          </a:xfrm>
          <a:prstGeom prst="rect">
            <a:avLst/>
          </a:prstGeom>
          <a:noFill/>
          <a:ln>
            <a:noFill/>
          </a:ln>
        </p:spPr>
      </p:pic>
      <p:sp>
        <p:nvSpPr>
          <p:cNvPr id="13" name="Google Shape;108;p18"/>
          <p:cNvSpPr txBox="1"/>
          <p:nvPr/>
        </p:nvSpPr>
        <p:spPr>
          <a:xfrm>
            <a:off x="4600794" y="1949232"/>
            <a:ext cx="2193244" cy="2150358"/>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solidFill>
                  <a:srgbClr val="222222"/>
                </a:solidFill>
                <a:latin typeface="Century Gothic"/>
                <a:ea typeface="Century Gothic"/>
                <a:cs typeface="Century Gothic"/>
                <a:sym typeface="Century Gothic"/>
              </a:rPr>
              <a:t>These pictures are part of a series called “Blast” taken by Japanese photographer </a:t>
            </a:r>
            <a:r>
              <a:rPr lang="en-GB" sz="1200" dirty="0" err="1">
                <a:solidFill>
                  <a:srgbClr val="222222"/>
                </a:solidFill>
                <a:latin typeface="Century Gothic"/>
                <a:ea typeface="Century Gothic"/>
                <a:cs typeface="Century Gothic"/>
                <a:sym typeface="Century Gothic"/>
              </a:rPr>
              <a:t>Naoya</a:t>
            </a:r>
            <a:r>
              <a:rPr lang="en-GB" sz="1200" dirty="0">
                <a:solidFill>
                  <a:srgbClr val="222222"/>
                </a:solidFill>
                <a:latin typeface="Century Gothic"/>
                <a:ea typeface="Century Gothic"/>
                <a:cs typeface="Century Gothic"/>
                <a:sym typeface="Century Gothic"/>
              </a:rPr>
              <a:t> </a:t>
            </a:r>
            <a:r>
              <a:rPr lang="en-GB" sz="1200" dirty="0" err="1">
                <a:solidFill>
                  <a:srgbClr val="222222"/>
                </a:solidFill>
                <a:latin typeface="Century Gothic"/>
                <a:ea typeface="Century Gothic"/>
                <a:cs typeface="Century Gothic"/>
                <a:sym typeface="Century Gothic"/>
              </a:rPr>
              <a:t>Hatakeyama</a:t>
            </a:r>
            <a:r>
              <a:rPr lang="en-GB" sz="1200" dirty="0">
                <a:solidFill>
                  <a:srgbClr val="222222"/>
                </a:solidFill>
                <a:latin typeface="Century Gothic"/>
                <a:ea typeface="Century Gothic"/>
                <a:cs typeface="Century Gothic"/>
                <a:sym typeface="Century Gothic"/>
              </a:rPr>
              <a:t>, who used remote-control cameras to capture the drama and destruction of Japan's limestone blasting operations from point blank range.</a:t>
            </a:r>
            <a:endParaRPr sz="1200" dirty="0">
              <a:latin typeface="Century Gothic"/>
              <a:ea typeface="Century Gothic"/>
              <a:cs typeface="Century Gothic"/>
              <a:sym typeface="Century Gothic"/>
            </a:endParaRPr>
          </a:p>
        </p:txBody>
      </p:sp>
      <p:sp>
        <p:nvSpPr>
          <p:cNvPr id="14" name="Google Shape;114;p19"/>
          <p:cNvSpPr txBox="1">
            <a:spLocks noGrp="1"/>
          </p:cNvSpPr>
          <p:nvPr>
            <p:ph type="title"/>
          </p:nvPr>
        </p:nvSpPr>
        <p:spPr>
          <a:xfrm>
            <a:off x="162497" y="4902958"/>
            <a:ext cx="1638230" cy="584307"/>
          </a:xfrm>
          <a:prstGeom prst="rect">
            <a:avLst/>
          </a:prstGeom>
          <a:solidFill>
            <a:srgbClr val="F3F3F3"/>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GB" sz="1600" dirty="0">
                <a:latin typeface="Century Gothic"/>
                <a:ea typeface="Century Gothic"/>
                <a:cs typeface="Century Gothic"/>
                <a:sym typeface="Century Gothic"/>
              </a:rPr>
              <a:t>Jane Fulton Alt</a:t>
            </a:r>
            <a:endParaRPr sz="1600" dirty="0">
              <a:latin typeface="Century Gothic"/>
              <a:ea typeface="Century Gothic"/>
              <a:cs typeface="Century Gothic"/>
              <a:sym typeface="Century Gothic"/>
            </a:endParaRPr>
          </a:p>
          <a:p>
            <a:pPr marL="0" lvl="0" indent="0" algn="ctr" rtl="0">
              <a:spcBef>
                <a:spcPts val="0"/>
              </a:spcBef>
              <a:spcAft>
                <a:spcPts val="0"/>
              </a:spcAft>
              <a:buNone/>
            </a:pPr>
            <a:r>
              <a:rPr lang="en-GB" sz="1600" i="1" dirty="0">
                <a:latin typeface="Century Gothic"/>
                <a:ea typeface="Century Gothic"/>
                <a:cs typeface="Century Gothic"/>
                <a:sym typeface="Century Gothic"/>
              </a:rPr>
              <a:t>‘The Burn’</a:t>
            </a:r>
            <a:endParaRPr sz="1600" i="1" dirty="0">
              <a:latin typeface="Century Gothic"/>
              <a:ea typeface="Century Gothic"/>
              <a:cs typeface="Century Gothic"/>
              <a:sym typeface="Century Gothic"/>
            </a:endParaRPr>
          </a:p>
        </p:txBody>
      </p:sp>
      <p:pic>
        <p:nvPicPr>
          <p:cNvPr id="15" name="Google Shape;116;p19"/>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31532" y="5797027"/>
            <a:ext cx="4186372" cy="1101366"/>
          </a:xfrm>
          <a:prstGeom prst="rect">
            <a:avLst/>
          </a:prstGeom>
          <a:noFill/>
          <a:ln>
            <a:noFill/>
          </a:ln>
        </p:spPr>
      </p:pic>
      <p:pic>
        <p:nvPicPr>
          <p:cNvPr id="16" name="Google Shape;118;p19"/>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1963225" y="4254608"/>
            <a:ext cx="1382696" cy="1524810"/>
          </a:xfrm>
          <a:prstGeom prst="rect">
            <a:avLst/>
          </a:prstGeom>
          <a:noFill/>
          <a:ln>
            <a:noFill/>
          </a:ln>
        </p:spPr>
      </p:pic>
      <p:pic>
        <p:nvPicPr>
          <p:cNvPr id="17" name="Google Shape;119;p19"/>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7256576" y="4561714"/>
            <a:ext cx="1595787" cy="2227722"/>
          </a:xfrm>
          <a:prstGeom prst="rect">
            <a:avLst/>
          </a:prstGeom>
          <a:noFill/>
          <a:ln>
            <a:noFill/>
          </a:ln>
        </p:spPr>
      </p:pic>
      <p:sp>
        <p:nvSpPr>
          <p:cNvPr id="18" name="Google Shape;120;p19"/>
          <p:cNvSpPr txBox="1"/>
          <p:nvPr/>
        </p:nvSpPr>
        <p:spPr>
          <a:xfrm>
            <a:off x="3670918" y="4435363"/>
            <a:ext cx="3585658" cy="1474701"/>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latin typeface="Century Gothic"/>
                <a:ea typeface="Century Gothic"/>
                <a:cs typeface="Century Gothic"/>
                <a:sym typeface="Century Gothic"/>
              </a:rPr>
              <a:t>This sequence of photographs and video by Jane Fulton Alt are of controlled forest fires. She photographed the burning fires for 3 to 4 hours each day, trying to capture and convey a sense of the oppressive and suffocating heat, along with the smell and taste of the fires as they burned. </a:t>
            </a:r>
            <a:endParaRPr sz="1200" dirty="0">
              <a:latin typeface="Century Gothic"/>
              <a:ea typeface="Century Gothic"/>
              <a:cs typeface="Century Gothic"/>
              <a:sym typeface="Century Gothic"/>
            </a:endParaRPr>
          </a:p>
        </p:txBody>
      </p:sp>
      <p:sp>
        <p:nvSpPr>
          <p:cNvPr id="19" name="Google Shape;121;p19"/>
          <p:cNvSpPr txBox="1"/>
          <p:nvPr/>
        </p:nvSpPr>
        <p:spPr>
          <a:xfrm>
            <a:off x="4798123" y="6171246"/>
            <a:ext cx="2318223" cy="279460"/>
          </a:xfrm>
          <a:prstGeom prst="rect">
            <a:avLst/>
          </a:prstGeom>
          <a:solidFill>
            <a:schemeClr val="bg1">
              <a:lumMod val="95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dirty="0">
                <a:solidFill>
                  <a:schemeClr val="hlink"/>
                </a:solidFill>
                <a:latin typeface="Century Gothic"/>
                <a:ea typeface="Century Gothic"/>
                <a:cs typeface="Century Gothic"/>
                <a:sym typeface="Century Gothic"/>
                <a:hlinkClick r:id="rId11"/>
              </a:rPr>
              <a:t>https://vimeo.com/74571336</a:t>
            </a:r>
            <a:endParaRPr sz="1100" dirty="0">
              <a:latin typeface="Century Gothic"/>
              <a:ea typeface="Century Gothic"/>
              <a:cs typeface="Century Gothic"/>
              <a:sym typeface="Century Gothic"/>
            </a:endParaRPr>
          </a:p>
        </p:txBody>
      </p:sp>
      <p:cxnSp>
        <p:nvCxnSpPr>
          <p:cNvPr id="20" name="Straight Connector 19"/>
          <p:cNvCxnSpPr/>
          <p:nvPr/>
        </p:nvCxnSpPr>
        <p:spPr>
          <a:xfrm>
            <a:off x="4370834" y="0"/>
            <a:ext cx="39404" cy="409959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652" y="4121680"/>
            <a:ext cx="9095228" cy="52501"/>
          </a:xfrm>
          <a:prstGeom prst="line">
            <a:avLst/>
          </a:prstGeom>
          <a:ln w="28575">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20149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pic>
        <p:nvPicPr>
          <p:cNvPr id="174" name="Google Shape;174;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729510">
            <a:off x="1500322" y="5116387"/>
            <a:ext cx="1450026" cy="1538587"/>
          </a:xfrm>
          <a:prstGeom prst="rect">
            <a:avLst/>
          </a:prstGeom>
          <a:noFill/>
          <a:ln>
            <a:noFill/>
          </a:ln>
        </p:spPr>
      </p:pic>
      <p:pic>
        <p:nvPicPr>
          <p:cNvPr id="175" name="Google Shape;175;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242755">
            <a:off x="1652734" y="3468333"/>
            <a:ext cx="1449913" cy="1538705"/>
          </a:xfrm>
          <a:prstGeom prst="rect">
            <a:avLst/>
          </a:prstGeom>
          <a:noFill/>
          <a:ln>
            <a:noFill/>
          </a:ln>
        </p:spPr>
      </p:pic>
      <p:sp>
        <p:nvSpPr>
          <p:cNvPr id="176" name="Google Shape;176;p24"/>
          <p:cNvSpPr txBox="1"/>
          <p:nvPr/>
        </p:nvSpPr>
        <p:spPr>
          <a:xfrm rot="-525436">
            <a:off x="2874407" y="717759"/>
            <a:ext cx="1294592" cy="4950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a:solidFill>
                  <a:srgbClr val="FFFFFF"/>
                </a:solidFill>
                <a:latin typeface="Consolas"/>
                <a:ea typeface="Consolas"/>
                <a:cs typeface="Consolas"/>
                <a:sym typeface="Consolas"/>
              </a:rPr>
              <a:t>Licking a lemon</a:t>
            </a:r>
            <a:endParaRPr>
              <a:solidFill>
                <a:srgbClr val="FFFFFF"/>
              </a:solidFill>
              <a:latin typeface="Consolas"/>
              <a:ea typeface="Consolas"/>
              <a:cs typeface="Consolas"/>
              <a:sym typeface="Consolas"/>
            </a:endParaRPr>
          </a:p>
        </p:txBody>
      </p:sp>
      <p:pic>
        <p:nvPicPr>
          <p:cNvPr id="177" name="Google Shape;177;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148608">
            <a:off x="3356988" y="2132852"/>
            <a:ext cx="1449984" cy="1538481"/>
          </a:xfrm>
          <a:prstGeom prst="rect">
            <a:avLst/>
          </a:prstGeom>
          <a:noFill/>
          <a:ln>
            <a:noFill/>
          </a:ln>
        </p:spPr>
      </p:pic>
      <p:pic>
        <p:nvPicPr>
          <p:cNvPr id="178" name="Google Shape;178;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34645">
            <a:off x="166564" y="3284874"/>
            <a:ext cx="1450063" cy="1538710"/>
          </a:xfrm>
          <a:prstGeom prst="rect">
            <a:avLst/>
          </a:prstGeom>
          <a:noFill/>
          <a:ln>
            <a:noFill/>
          </a:ln>
        </p:spPr>
      </p:pic>
      <p:pic>
        <p:nvPicPr>
          <p:cNvPr id="179" name="Google Shape;179;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25527">
            <a:off x="256796" y="388664"/>
            <a:ext cx="1450010" cy="1538677"/>
          </a:xfrm>
          <a:prstGeom prst="rect">
            <a:avLst/>
          </a:prstGeom>
          <a:noFill/>
          <a:ln>
            <a:noFill/>
          </a:ln>
        </p:spPr>
      </p:pic>
      <p:sp>
        <p:nvSpPr>
          <p:cNvPr id="180" name="Google Shape;180;p24"/>
          <p:cNvSpPr txBox="1"/>
          <p:nvPr/>
        </p:nvSpPr>
        <p:spPr>
          <a:xfrm rot="-525654">
            <a:off x="268544" y="674543"/>
            <a:ext cx="1329512" cy="69116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Something spicy</a:t>
            </a:r>
            <a:endParaRPr sz="1600">
              <a:solidFill>
                <a:srgbClr val="FFFFFF"/>
              </a:solidFill>
              <a:latin typeface="Century Gothic"/>
              <a:ea typeface="Century Gothic"/>
              <a:cs typeface="Century Gothic"/>
              <a:sym typeface="Century Gothic"/>
            </a:endParaRPr>
          </a:p>
        </p:txBody>
      </p:sp>
      <p:pic>
        <p:nvPicPr>
          <p:cNvPr id="181" name="Google Shape;181;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25527">
            <a:off x="2505971" y="256789"/>
            <a:ext cx="1450010" cy="1538677"/>
          </a:xfrm>
          <a:prstGeom prst="rect">
            <a:avLst/>
          </a:prstGeom>
          <a:noFill/>
          <a:ln>
            <a:noFill/>
          </a:ln>
        </p:spPr>
      </p:pic>
      <p:sp>
        <p:nvSpPr>
          <p:cNvPr id="182" name="Google Shape;182;p24"/>
          <p:cNvSpPr txBox="1"/>
          <p:nvPr/>
        </p:nvSpPr>
        <p:spPr>
          <a:xfrm rot="-525436">
            <a:off x="2580104" y="564505"/>
            <a:ext cx="1294592" cy="6245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Licking a lemon</a:t>
            </a:r>
            <a:endParaRPr sz="1600">
              <a:solidFill>
                <a:srgbClr val="FFFFFF"/>
              </a:solidFill>
              <a:latin typeface="Century Gothic"/>
              <a:ea typeface="Century Gothic"/>
              <a:cs typeface="Century Gothic"/>
              <a:sym typeface="Century Gothic"/>
            </a:endParaRPr>
          </a:p>
        </p:txBody>
      </p:sp>
      <p:pic>
        <p:nvPicPr>
          <p:cNvPr id="183" name="Google Shape;183;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25527">
            <a:off x="4725771" y="2148439"/>
            <a:ext cx="1450010" cy="1538677"/>
          </a:xfrm>
          <a:prstGeom prst="rect">
            <a:avLst/>
          </a:prstGeom>
          <a:noFill/>
          <a:ln>
            <a:noFill/>
          </a:ln>
        </p:spPr>
      </p:pic>
      <p:pic>
        <p:nvPicPr>
          <p:cNvPr id="184" name="Google Shape;184;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148608">
            <a:off x="1296813" y="1691327"/>
            <a:ext cx="1449984" cy="1538481"/>
          </a:xfrm>
          <a:prstGeom prst="rect">
            <a:avLst/>
          </a:prstGeom>
          <a:noFill/>
          <a:ln>
            <a:noFill/>
          </a:ln>
        </p:spPr>
      </p:pic>
      <p:pic>
        <p:nvPicPr>
          <p:cNvPr id="185" name="Google Shape;185;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93943">
            <a:off x="3951068" y="3877602"/>
            <a:ext cx="1449840" cy="1538406"/>
          </a:xfrm>
          <a:prstGeom prst="rect">
            <a:avLst/>
          </a:prstGeom>
          <a:noFill/>
          <a:ln>
            <a:noFill/>
          </a:ln>
        </p:spPr>
      </p:pic>
      <p:pic>
        <p:nvPicPr>
          <p:cNvPr id="186" name="Google Shape;186;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68089">
            <a:off x="5729674" y="5138105"/>
            <a:ext cx="1449819" cy="1538428"/>
          </a:xfrm>
          <a:prstGeom prst="rect">
            <a:avLst/>
          </a:prstGeom>
          <a:noFill/>
          <a:ln>
            <a:noFill/>
          </a:ln>
        </p:spPr>
      </p:pic>
      <p:pic>
        <p:nvPicPr>
          <p:cNvPr id="187" name="Google Shape;187;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25527">
            <a:off x="7500921" y="5137989"/>
            <a:ext cx="1450010" cy="1538677"/>
          </a:xfrm>
          <a:prstGeom prst="rect">
            <a:avLst/>
          </a:prstGeom>
          <a:noFill/>
          <a:ln>
            <a:noFill/>
          </a:ln>
        </p:spPr>
      </p:pic>
      <p:pic>
        <p:nvPicPr>
          <p:cNvPr id="188" name="Google Shape;188;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63647">
            <a:off x="7436051" y="269684"/>
            <a:ext cx="1450148" cy="1538852"/>
          </a:xfrm>
          <a:prstGeom prst="rect">
            <a:avLst/>
          </a:prstGeom>
          <a:noFill/>
          <a:ln>
            <a:noFill/>
          </a:ln>
        </p:spPr>
      </p:pic>
      <p:pic>
        <p:nvPicPr>
          <p:cNvPr id="189" name="Google Shape;189;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63764">
            <a:off x="5690151" y="453305"/>
            <a:ext cx="1449873" cy="1538726"/>
          </a:xfrm>
          <a:prstGeom prst="rect">
            <a:avLst/>
          </a:prstGeom>
          <a:noFill/>
          <a:ln>
            <a:noFill/>
          </a:ln>
        </p:spPr>
      </p:pic>
      <p:pic>
        <p:nvPicPr>
          <p:cNvPr id="190" name="Google Shape;190;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25527">
            <a:off x="7163871" y="3468339"/>
            <a:ext cx="1450010" cy="1538677"/>
          </a:xfrm>
          <a:prstGeom prst="rect">
            <a:avLst/>
          </a:prstGeom>
          <a:noFill/>
          <a:ln>
            <a:noFill/>
          </a:ln>
        </p:spPr>
      </p:pic>
      <p:sp>
        <p:nvSpPr>
          <p:cNvPr id="191" name="Google Shape;191;p24"/>
          <p:cNvSpPr txBox="1"/>
          <p:nvPr/>
        </p:nvSpPr>
        <p:spPr>
          <a:xfrm rot="301497">
            <a:off x="1713716" y="3650350"/>
            <a:ext cx="1294676" cy="92615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A bee buzzing around flowers</a:t>
            </a:r>
            <a:endParaRPr sz="1600">
              <a:solidFill>
                <a:srgbClr val="FFFFFF"/>
              </a:solidFill>
              <a:latin typeface="Century Gothic"/>
              <a:ea typeface="Century Gothic"/>
              <a:cs typeface="Century Gothic"/>
              <a:sym typeface="Century Gothic"/>
            </a:endParaRPr>
          </a:p>
        </p:txBody>
      </p:sp>
      <p:sp>
        <p:nvSpPr>
          <p:cNvPr id="192" name="Google Shape;192;p24"/>
          <p:cNvSpPr txBox="1"/>
          <p:nvPr/>
        </p:nvSpPr>
        <p:spPr>
          <a:xfrm rot="-576189">
            <a:off x="7554377" y="575674"/>
            <a:ext cx="1143727" cy="6843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Making a snowball</a:t>
            </a:r>
            <a:endParaRPr sz="1600">
              <a:solidFill>
                <a:srgbClr val="FFFFFF"/>
              </a:solidFill>
              <a:latin typeface="Century Gothic"/>
              <a:ea typeface="Century Gothic"/>
              <a:cs typeface="Century Gothic"/>
              <a:sym typeface="Century Gothic"/>
            </a:endParaRPr>
          </a:p>
        </p:txBody>
      </p:sp>
      <p:pic>
        <p:nvPicPr>
          <p:cNvPr id="193" name="Google Shape;193;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45141">
            <a:off x="7256354" y="1936864"/>
            <a:ext cx="1449992" cy="1538797"/>
          </a:xfrm>
          <a:prstGeom prst="rect">
            <a:avLst/>
          </a:prstGeom>
          <a:noFill/>
          <a:ln>
            <a:noFill/>
          </a:ln>
        </p:spPr>
      </p:pic>
      <p:sp>
        <p:nvSpPr>
          <p:cNvPr id="194" name="Google Shape;194;p24"/>
          <p:cNvSpPr txBox="1"/>
          <p:nvPr/>
        </p:nvSpPr>
        <p:spPr>
          <a:xfrm rot="379042">
            <a:off x="5802592" y="666070"/>
            <a:ext cx="1164169" cy="87645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Having pins and needles</a:t>
            </a:r>
            <a:endParaRPr sz="1600">
              <a:solidFill>
                <a:srgbClr val="FFFFFF"/>
              </a:solidFill>
              <a:latin typeface="Century Gothic"/>
              <a:ea typeface="Century Gothic"/>
              <a:cs typeface="Century Gothic"/>
              <a:sym typeface="Century Gothic"/>
            </a:endParaRPr>
          </a:p>
        </p:txBody>
      </p:sp>
      <p:sp>
        <p:nvSpPr>
          <p:cNvPr id="195" name="Google Shape;195;p24"/>
          <p:cNvSpPr txBox="1"/>
          <p:nvPr/>
        </p:nvSpPr>
        <p:spPr>
          <a:xfrm rot="-89146">
            <a:off x="7432846" y="2234522"/>
            <a:ext cx="1064458" cy="6619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Stroking a pet</a:t>
            </a:r>
            <a:endParaRPr sz="1600">
              <a:solidFill>
                <a:srgbClr val="FFFFFF"/>
              </a:solidFill>
              <a:latin typeface="Century Gothic"/>
              <a:ea typeface="Century Gothic"/>
              <a:cs typeface="Century Gothic"/>
              <a:sym typeface="Century Gothic"/>
            </a:endParaRPr>
          </a:p>
        </p:txBody>
      </p:sp>
      <p:sp>
        <p:nvSpPr>
          <p:cNvPr id="196" name="Google Shape;196;p24"/>
          <p:cNvSpPr txBox="1"/>
          <p:nvPr/>
        </p:nvSpPr>
        <p:spPr>
          <a:xfrm>
            <a:off x="4222550" y="3488300"/>
            <a:ext cx="1272600" cy="546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a:latin typeface="Century Gothic"/>
                <a:ea typeface="Century Gothic"/>
                <a:cs typeface="Century Gothic"/>
                <a:sym typeface="Century Gothic"/>
              </a:rPr>
              <a:t>Smell</a:t>
            </a:r>
            <a:endParaRPr sz="3200" b="1">
              <a:latin typeface="Century Gothic"/>
              <a:ea typeface="Century Gothic"/>
              <a:cs typeface="Century Gothic"/>
              <a:sym typeface="Century Gothic"/>
            </a:endParaRPr>
          </a:p>
        </p:txBody>
      </p:sp>
      <p:pic>
        <p:nvPicPr>
          <p:cNvPr id="197" name="Google Shape;197;p2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48200" y="790700"/>
            <a:ext cx="9566100" cy="2433600"/>
          </a:xfrm>
          <a:prstGeom prst="rect">
            <a:avLst/>
          </a:prstGeom>
          <a:noFill/>
          <a:ln>
            <a:noFill/>
          </a:ln>
        </p:spPr>
      </p:pic>
      <p:sp>
        <p:nvSpPr>
          <p:cNvPr id="198" name="Google Shape;198;p24"/>
          <p:cNvSpPr txBox="1"/>
          <p:nvPr/>
        </p:nvSpPr>
        <p:spPr>
          <a:xfrm rot="1148743">
            <a:off x="1435855" y="1927009"/>
            <a:ext cx="1208336" cy="88588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Eating a sugar doughnut</a:t>
            </a:r>
            <a:endParaRPr sz="1600">
              <a:solidFill>
                <a:srgbClr val="FFFFFF"/>
              </a:solidFill>
              <a:latin typeface="Century Gothic"/>
              <a:ea typeface="Century Gothic"/>
              <a:cs typeface="Century Gothic"/>
              <a:sym typeface="Century Gothic"/>
            </a:endParaRPr>
          </a:p>
        </p:txBody>
      </p:sp>
      <p:sp>
        <p:nvSpPr>
          <p:cNvPr id="199" name="Google Shape;199;p24"/>
          <p:cNvSpPr txBox="1"/>
          <p:nvPr/>
        </p:nvSpPr>
        <p:spPr>
          <a:xfrm rot="1209400">
            <a:off x="3434669" y="2395553"/>
            <a:ext cx="1294588" cy="8079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The smell of freshly cut grass</a:t>
            </a:r>
            <a:endParaRPr sz="1600">
              <a:solidFill>
                <a:srgbClr val="FFFFFF"/>
              </a:solidFill>
              <a:latin typeface="Century Gothic"/>
              <a:ea typeface="Century Gothic"/>
              <a:cs typeface="Century Gothic"/>
              <a:sym typeface="Century Gothic"/>
            </a:endParaRPr>
          </a:p>
        </p:txBody>
      </p:sp>
      <p:sp>
        <p:nvSpPr>
          <p:cNvPr id="200" name="Google Shape;200;p24"/>
          <p:cNvSpPr txBox="1"/>
          <p:nvPr/>
        </p:nvSpPr>
        <p:spPr>
          <a:xfrm rot="-525051">
            <a:off x="4910179" y="2415833"/>
            <a:ext cx="1116092" cy="7017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Freshly brewed coffee</a:t>
            </a:r>
            <a:endParaRPr sz="1600">
              <a:solidFill>
                <a:srgbClr val="FFFFFF"/>
              </a:solidFill>
              <a:latin typeface="Century Gothic"/>
              <a:ea typeface="Century Gothic"/>
              <a:cs typeface="Century Gothic"/>
              <a:sym typeface="Century Gothic"/>
            </a:endParaRPr>
          </a:p>
        </p:txBody>
      </p:sp>
      <p:sp>
        <p:nvSpPr>
          <p:cNvPr id="201" name="Google Shape;201;p24"/>
          <p:cNvSpPr txBox="1"/>
          <p:nvPr/>
        </p:nvSpPr>
        <p:spPr>
          <a:xfrm>
            <a:off x="6880225" y="1662375"/>
            <a:ext cx="1485600" cy="507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a:latin typeface="Century Gothic"/>
                <a:ea typeface="Century Gothic"/>
                <a:cs typeface="Century Gothic"/>
                <a:sym typeface="Century Gothic"/>
              </a:rPr>
              <a:t>Touch</a:t>
            </a:r>
            <a:endParaRPr sz="3200" b="1">
              <a:latin typeface="Century Gothic"/>
              <a:ea typeface="Century Gothic"/>
              <a:cs typeface="Century Gothic"/>
              <a:sym typeface="Century Gothic"/>
            </a:endParaRPr>
          </a:p>
        </p:txBody>
      </p:sp>
      <p:pic>
        <p:nvPicPr>
          <p:cNvPr id="202" name="Google Shape;202;p2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10294649" flipH="1">
            <a:off x="-167905" y="4495709"/>
            <a:ext cx="9476910" cy="2073107"/>
          </a:xfrm>
          <a:prstGeom prst="rect">
            <a:avLst/>
          </a:prstGeom>
          <a:noFill/>
          <a:ln>
            <a:noFill/>
          </a:ln>
        </p:spPr>
      </p:pic>
      <p:sp>
        <p:nvSpPr>
          <p:cNvPr id="203" name="Google Shape;203;p24"/>
          <p:cNvSpPr txBox="1"/>
          <p:nvPr/>
        </p:nvSpPr>
        <p:spPr>
          <a:xfrm>
            <a:off x="1545175" y="1107125"/>
            <a:ext cx="1360200" cy="507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a:latin typeface="Century Gothic"/>
                <a:ea typeface="Century Gothic"/>
                <a:cs typeface="Century Gothic"/>
                <a:sym typeface="Century Gothic"/>
              </a:rPr>
              <a:t>Taste</a:t>
            </a:r>
            <a:endParaRPr sz="3200" b="1">
              <a:latin typeface="Century Gothic"/>
              <a:ea typeface="Century Gothic"/>
              <a:cs typeface="Century Gothic"/>
              <a:sym typeface="Century Gothic"/>
            </a:endParaRPr>
          </a:p>
        </p:txBody>
      </p:sp>
      <p:sp>
        <p:nvSpPr>
          <p:cNvPr id="204" name="Google Shape;204;p24"/>
          <p:cNvSpPr txBox="1"/>
          <p:nvPr/>
        </p:nvSpPr>
        <p:spPr>
          <a:xfrm rot="-729524">
            <a:off x="1578586" y="5506400"/>
            <a:ext cx="1294744" cy="5703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Someone whispering</a:t>
            </a:r>
            <a:endParaRPr sz="1600">
              <a:solidFill>
                <a:srgbClr val="FFFFFF"/>
              </a:solidFill>
              <a:latin typeface="Century Gothic"/>
              <a:ea typeface="Century Gothic"/>
              <a:cs typeface="Century Gothic"/>
              <a:sym typeface="Century Gothic"/>
            </a:endParaRPr>
          </a:p>
        </p:txBody>
      </p:sp>
      <p:sp>
        <p:nvSpPr>
          <p:cNvPr id="205" name="Google Shape;205;p24"/>
          <p:cNvSpPr txBox="1"/>
          <p:nvPr/>
        </p:nvSpPr>
        <p:spPr>
          <a:xfrm rot="495579">
            <a:off x="4064185" y="4145143"/>
            <a:ext cx="1294730" cy="7052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Inspire cafe at lunchtime</a:t>
            </a:r>
            <a:endParaRPr sz="1600">
              <a:solidFill>
                <a:srgbClr val="FFFFFF"/>
              </a:solidFill>
              <a:latin typeface="Century Gothic"/>
              <a:ea typeface="Century Gothic"/>
              <a:cs typeface="Century Gothic"/>
              <a:sym typeface="Century Gothic"/>
            </a:endParaRPr>
          </a:p>
        </p:txBody>
      </p:sp>
      <p:sp>
        <p:nvSpPr>
          <p:cNvPr id="206" name="Google Shape;206;p24"/>
          <p:cNvSpPr txBox="1"/>
          <p:nvPr/>
        </p:nvSpPr>
        <p:spPr>
          <a:xfrm rot="-525380">
            <a:off x="7326759" y="3732604"/>
            <a:ext cx="1156783" cy="79360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Bright sunlight in your eyes</a:t>
            </a:r>
            <a:endParaRPr sz="1600">
              <a:solidFill>
                <a:srgbClr val="FFFFFF"/>
              </a:solidFill>
              <a:latin typeface="Century Gothic"/>
              <a:ea typeface="Century Gothic"/>
              <a:cs typeface="Century Gothic"/>
              <a:sym typeface="Century Gothic"/>
            </a:endParaRPr>
          </a:p>
        </p:txBody>
      </p:sp>
      <p:sp>
        <p:nvSpPr>
          <p:cNvPr id="207" name="Google Shape;207;p24"/>
          <p:cNvSpPr txBox="1"/>
          <p:nvPr/>
        </p:nvSpPr>
        <p:spPr>
          <a:xfrm rot="533626">
            <a:off x="5950136" y="5365988"/>
            <a:ext cx="1133225" cy="7345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Seeing your best friend</a:t>
            </a:r>
            <a:endParaRPr sz="1600">
              <a:solidFill>
                <a:srgbClr val="FFFFFF"/>
              </a:solidFill>
              <a:latin typeface="Century Gothic"/>
              <a:ea typeface="Century Gothic"/>
              <a:cs typeface="Century Gothic"/>
              <a:sym typeface="Century Gothic"/>
            </a:endParaRPr>
          </a:p>
        </p:txBody>
      </p:sp>
      <p:sp>
        <p:nvSpPr>
          <p:cNvPr id="208" name="Google Shape;208;p24"/>
          <p:cNvSpPr txBox="1"/>
          <p:nvPr/>
        </p:nvSpPr>
        <p:spPr>
          <a:xfrm>
            <a:off x="6318175" y="4691450"/>
            <a:ext cx="1372500" cy="607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a:latin typeface="Century Gothic"/>
                <a:ea typeface="Century Gothic"/>
                <a:cs typeface="Century Gothic"/>
                <a:sym typeface="Century Gothic"/>
              </a:rPr>
              <a:t>Sight</a:t>
            </a:r>
            <a:endParaRPr sz="3200" b="1">
              <a:latin typeface="Century Gothic"/>
              <a:ea typeface="Century Gothic"/>
              <a:cs typeface="Century Gothic"/>
              <a:sym typeface="Century Gothic"/>
            </a:endParaRPr>
          </a:p>
        </p:txBody>
      </p:sp>
      <p:sp>
        <p:nvSpPr>
          <p:cNvPr id="209" name="Google Shape;209;p24"/>
          <p:cNvSpPr txBox="1"/>
          <p:nvPr/>
        </p:nvSpPr>
        <p:spPr>
          <a:xfrm rot="-525436">
            <a:off x="7578632" y="5470884"/>
            <a:ext cx="1294592" cy="4950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A cloudy grey sky</a:t>
            </a:r>
            <a:endParaRPr sz="1600">
              <a:solidFill>
                <a:srgbClr val="FFFFFF"/>
              </a:solidFill>
              <a:latin typeface="Century Gothic"/>
              <a:ea typeface="Century Gothic"/>
              <a:cs typeface="Century Gothic"/>
              <a:sym typeface="Century Gothic"/>
            </a:endParaRPr>
          </a:p>
        </p:txBody>
      </p:sp>
      <p:pic>
        <p:nvPicPr>
          <p:cNvPr id="210" name="Google Shape;210;p2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322013">
            <a:off x="1516724" y="263769"/>
            <a:ext cx="1209201" cy="1077226"/>
          </a:xfrm>
          <a:prstGeom prst="rect">
            <a:avLst/>
          </a:prstGeom>
          <a:noFill/>
          <a:ln>
            <a:noFill/>
          </a:ln>
        </p:spPr>
      </p:pic>
      <p:pic>
        <p:nvPicPr>
          <p:cNvPr id="211" name="Google Shape;211;p2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3746171">
            <a:off x="6535963" y="1688678"/>
            <a:ext cx="2409148" cy="1543791"/>
          </a:xfrm>
          <a:prstGeom prst="rect">
            <a:avLst/>
          </a:prstGeom>
          <a:noFill/>
          <a:ln>
            <a:noFill/>
          </a:ln>
        </p:spPr>
      </p:pic>
      <p:pic>
        <p:nvPicPr>
          <p:cNvPr id="212" name="Google Shape;212;p24"/>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rot="4040301">
            <a:off x="6707730" y="4097629"/>
            <a:ext cx="601108" cy="941862"/>
          </a:xfrm>
          <a:prstGeom prst="rect">
            <a:avLst/>
          </a:prstGeom>
          <a:noFill/>
          <a:ln>
            <a:noFill/>
          </a:ln>
        </p:spPr>
      </p:pic>
      <p:pic>
        <p:nvPicPr>
          <p:cNvPr id="213" name="Google Shape;213;p2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322013">
            <a:off x="4259924" y="2702169"/>
            <a:ext cx="1209201" cy="1077226"/>
          </a:xfrm>
          <a:prstGeom prst="rect">
            <a:avLst/>
          </a:prstGeom>
          <a:noFill/>
          <a:ln>
            <a:noFill/>
          </a:ln>
        </p:spPr>
      </p:pic>
      <p:pic>
        <p:nvPicPr>
          <p:cNvPr id="214" name="Google Shape;214;p24"/>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rot="2281980">
            <a:off x="120578" y="4805732"/>
            <a:ext cx="1803072" cy="2833601"/>
          </a:xfrm>
          <a:prstGeom prst="rect">
            <a:avLst/>
          </a:prstGeom>
          <a:noFill/>
          <a:ln>
            <a:noFill/>
          </a:ln>
        </p:spPr>
      </p:pic>
      <p:pic>
        <p:nvPicPr>
          <p:cNvPr id="215" name="Google Shape;215;p24"/>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rot="3446207">
            <a:off x="4747330" y="-87273"/>
            <a:ext cx="1446966" cy="2273609"/>
          </a:xfrm>
          <a:prstGeom prst="rect">
            <a:avLst/>
          </a:prstGeom>
          <a:noFill/>
          <a:ln>
            <a:noFill/>
          </a:ln>
        </p:spPr>
      </p:pic>
      <p:sp>
        <p:nvSpPr>
          <p:cNvPr id="216" name="Google Shape;216;p24"/>
          <p:cNvSpPr txBox="1"/>
          <p:nvPr/>
        </p:nvSpPr>
        <p:spPr>
          <a:xfrm>
            <a:off x="595775" y="4752025"/>
            <a:ext cx="1793100" cy="546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a:latin typeface="Century Gothic"/>
                <a:ea typeface="Century Gothic"/>
                <a:cs typeface="Century Gothic"/>
                <a:sym typeface="Century Gothic"/>
              </a:rPr>
              <a:t>Hearing</a:t>
            </a:r>
            <a:endParaRPr sz="3200" b="1">
              <a:latin typeface="Century Gothic"/>
              <a:ea typeface="Century Gothic"/>
              <a:cs typeface="Century Gothic"/>
              <a:sym typeface="Century Gothic"/>
            </a:endParaRPr>
          </a:p>
        </p:txBody>
      </p:sp>
      <p:pic>
        <p:nvPicPr>
          <p:cNvPr id="217" name="Google Shape;217;p24"/>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rot="3746568">
            <a:off x="998194" y="4168631"/>
            <a:ext cx="604366" cy="1230738"/>
          </a:xfrm>
          <a:prstGeom prst="rect">
            <a:avLst/>
          </a:prstGeom>
          <a:noFill/>
          <a:ln>
            <a:noFill/>
          </a:ln>
        </p:spPr>
      </p:pic>
      <p:sp>
        <p:nvSpPr>
          <p:cNvPr id="218" name="Google Shape;218;p24"/>
          <p:cNvSpPr txBox="1"/>
          <p:nvPr/>
        </p:nvSpPr>
        <p:spPr>
          <a:xfrm rot="996681">
            <a:off x="314236" y="3559458"/>
            <a:ext cx="1255080" cy="8432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Someone crunching crisps</a:t>
            </a:r>
            <a:endParaRPr sz="160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826993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8" name="Google Shape;71;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1018"/>
            <a:ext cx="9144000" cy="6858000"/>
          </a:xfrm>
          <a:prstGeom prst="rect">
            <a:avLst/>
          </a:prstGeom>
          <a:noFill/>
          <a:ln>
            <a:noFill/>
          </a:ln>
        </p:spPr>
      </p:pic>
      <p:sp>
        <p:nvSpPr>
          <p:cNvPr id="233" name="Google Shape;233;p26"/>
          <p:cNvSpPr txBox="1"/>
          <p:nvPr/>
        </p:nvSpPr>
        <p:spPr>
          <a:xfrm>
            <a:off x="18189" y="40492"/>
            <a:ext cx="1458989" cy="367132"/>
          </a:xfrm>
          <a:prstGeom prst="rect">
            <a:avLst/>
          </a:prstGeom>
          <a:solidFill>
            <a:srgbClr val="F7F4E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dirty="0">
                <a:latin typeface="Century Gothic"/>
                <a:ea typeface="Century Gothic"/>
                <a:cs typeface="Century Gothic"/>
                <a:sym typeface="Century Gothic"/>
              </a:rPr>
              <a:t>Smell</a:t>
            </a:r>
            <a:endParaRPr sz="2000" b="1" dirty="0">
              <a:latin typeface="Century Gothic"/>
              <a:ea typeface="Century Gothic"/>
              <a:cs typeface="Century Gothic"/>
              <a:sym typeface="Century Gothic"/>
            </a:endParaRPr>
          </a:p>
        </p:txBody>
      </p:sp>
      <p:sp>
        <p:nvSpPr>
          <p:cNvPr id="234" name="Google Shape;234;p26"/>
          <p:cNvSpPr txBox="1"/>
          <p:nvPr/>
        </p:nvSpPr>
        <p:spPr>
          <a:xfrm>
            <a:off x="123289" y="547485"/>
            <a:ext cx="4065224" cy="1838175"/>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200" dirty="0">
                <a:solidFill>
                  <a:srgbClr val="0A0A0A"/>
                </a:solidFill>
                <a:latin typeface="Century Gothic"/>
                <a:ea typeface="Century Gothic"/>
                <a:cs typeface="Century Gothic"/>
                <a:sym typeface="Century Gothic"/>
              </a:rPr>
              <a:t>A single smell can take you back in time and suddenly you remember a childhood memory such as your favourite school </a:t>
            </a:r>
            <a:r>
              <a:rPr lang="en-GB" sz="1200" dirty="0" smtClean="0">
                <a:solidFill>
                  <a:srgbClr val="0A0A0A"/>
                </a:solidFill>
                <a:latin typeface="Century Gothic"/>
                <a:ea typeface="Century Gothic"/>
                <a:cs typeface="Century Gothic"/>
                <a:sym typeface="Century Gothic"/>
              </a:rPr>
              <a:t>dinner or </a:t>
            </a:r>
            <a:r>
              <a:rPr lang="en-GB" sz="1200" dirty="0">
                <a:solidFill>
                  <a:srgbClr val="0A0A0A"/>
                </a:solidFill>
                <a:latin typeface="Century Gothic"/>
                <a:ea typeface="Century Gothic"/>
                <a:cs typeface="Century Gothic"/>
                <a:sym typeface="Century Gothic"/>
              </a:rPr>
              <a:t>even the smell of the changing rooms at school!  Think about ways to capture a specific smell in your photographs, or a suggestion of the smell from a particular food, environment or person. How could your photographs suggest or evoke memories of a time and a place through the sense of smell?</a:t>
            </a:r>
            <a:endParaRPr sz="1200" dirty="0">
              <a:solidFill>
                <a:srgbClr val="0A0A0A"/>
              </a:solidFill>
              <a:latin typeface="Century Gothic"/>
              <a:ea typeface="Century Gothic"/>
              <a:cs typeface="Century Gothic"/>
              <a:sym typeface="Century Gothic"/>
            </a:endParaRPr>
          </a:p>
          <a:p>
            <a:pPr marL="0" lvl="0" indent="0" algn="ctr" rtl="0">
              <a:lnSpc>
                <a:spcPct val="100000"/>
              </a:lnSpc>
              <a:spcBef>
                <a:spcPts val="1200"/>
              </a:spcBef>
              <a:spcAft>
                <a:spcPts val="0"/>
              </a:spcAft>
              <a:buNone/>
            </a:pPr>
            <a:endParaRPr sz="1200" b="1" dirty="0">
              <a:solidFill>
                <a:srgbClr val="0A0A0A"/>
              </a:solidFill>
              <a:latin typeface="Century Gothic"/>
              <a:ea typeface="Century Gothic"/>
              <a:cs typeface="Century Gothic"/>
              <a:sym typeface="Century Gothic"/>
            </a:endParaRPr>
          </a:p>
          <a:p>
            <a:pPr marL="0" lvl="0" indent="0" algn="ctr" rtl="0">
              <a:lnSpc>
                <a:spcPct val="100000"/>
              </a:lnSpc>
              <a:spcBef>
                <a:spcPts val="1200"/>
              </a:spcBef>
              <a:spcAft>
                <a:spcPts val="1200"/>
              </a:spcAft>
              <a:buNone/>
            </a:pPr>
            <a:endParaRPr sz="1200" dirty="0">
              <a:solidFill>
                <a:srgbClr val="0A0A0A"/>
              </a:solidFill>
              <a:latin typeface="Century Gothic"/>
              <a:ea typeface="Century Gothic"/>
              <a:cs typeface="Century Gothic"/>
              <a:sym typeface="Century Gothic"/>
            </a:endParaRPr>
          </a:p>
        </p:txBody>
      </p:sp>
      <p:sp>
        <p:nvSpPr>
          <p:cNvPr id="235" name="Google Shape;235;p26"/>
          <p:cNvSpPr txBox="1"/>
          <p:nvPr/>
        </p:nvSpPr>
        <p:spPr>
          <a:xfrm>
            <a:off x="135677" y="2465364"/>
            <a:ext cx="4037400" cy="2150703"/>
          </a:xfrm>
          <a:prstGeom prst="rect">
            <a:avLst/>
          </a:prstGeom>
          <a:solidFill>
            <a:srgbClr val="F7F4EE"/>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latin typeface="Century Gothic"/>
                <a:ea typeface="Century Gothic"/>
                <a:cs typeface="Century Gothic"/>
                <a:sym typeface="Century Gothic"/>
              </a:rPr>
              <a:t>Think about:</a:t>
            </a:r>
            <a:endParaRPr sz="1200" b="1"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What triggers the sense of smell you are trying to convey?</a:t>
            </a:r>
            <a:endParaRPr sz="1200"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When you think of the smell, what images immediately come to mind? </a:t>
            </a:r>
            <a:endParaRPr sz="1200"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Is this smell and memory personal to you, or would others also experience it when looking at your photos?</a:t>
            </a:r>
            <a:endParaRPr sz="1200"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Could you use objects as prompts and shoot them close up or using a macro setting to create a more abstract image? </a:t>
            </a:r>
            <a:endParaRPr sz="1200" dirty="0">
              <a:latin typeface="Century Gothic"/>
              <a:ea typeface="Century Gothic"/>
              <a:cs typeface="Century Gothic"/>
              <a:sym typeface="Century Gothic"/>
            </a:endParaRPr>
          </a:p>
        </p:txBody>
      </p:sp>
      <p:pic>
        <p:nvPicPr>
          <p:cNvPr id="236" name="Google Shape;236;p2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294776" y="4760302"/>
            <a:ext cx="1332307" cy="2097698"/>
          </a:xfrm>
          <a:prstGeom prst="rect">
            <a:avLst/>
          </a:prstGeom>
          <a:noFill/>
          <a:ln w="19050" cap="flat" cmpd="sng">
            <a:solidFill>
              <a:srgbClr val="000000"/>
            </a:solidFill>
            <a:prstDash val="solid"/>
            <a:round/>
            <a:headEnd type="none" w="sm" len="sm"/>
            <a:tailEnd type="none" w="sm" len="sm"/>
          </a:ln>
        </p:spPr>
      </p:pic>
      <p:pic>
        <p:nvPicPr>
          <p:cNvPr id="237" name="Google Shape;237;p2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8189" y="4760302"/>
            <a:ext cx="1498053" cy="2097698"/>
          </a:xfrm>
          <a:prstGeom prst="rect">
            <a:avLst/>
          </a:prstGeom>
          <a:noFill/>
          <a:ln w="19050" cap="flat" cmpd="sng">
            <a:solidFill>
              <a:srgbClr val="000000"/>
            </a:solidFill>
            <a:prstDash val="solid"/>
            <a:round/>
            <a:headEnd type="none" w="sm" len="sm"/>
            <a:tailEnd type="none" w="sm" len="sm"/>
          </a:ln>
        </p:spPr>
      </p:pic>
      <p:pic>
        <p:nvPicPr>
          <p:cNvPr id="238" name="Google Shape;238;p2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682230" y="4760302"/>
            <a:ext cx="1446559" cy="2107001"/>
          </a:xfrm>
          <a:prstGeom prst="rect">
            <a:avLst/>
          </a:prstGeom>
          <a:noFill/>
          <a:ln>
            <a:noFill/>
          </a:ln>
        </p:spPr>
      </p:pic>
      <p:cxnSp>
        <p:nvCxnSpPr>
          <p:cNvPr id="9" name="Straight Connector 8"/>
          <p:cNvCxnSpPr/>
          <p:nvPr/>
        </p:nvCxnSpPr>
        <p:spPr>
          <a:xfrm>
            <a:off x="4527365" y="85097"/>
            <a:ext cx="0" cy="6772903"/>
          </a:xfrm>
          <a:prstGeom prst="line">
            <a:avLst/>
          </a:prstGeom>
          <a:ln w="28575">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0" name="Google Shape;243;p27"/>
          <p:cNvSpPr txBox="1"/>
          <p:nvPr/>
        </p:nvSpPr>
        <p:spPr>
          <a:xfrm>
            <a:off x="6359257" y="74080"/>
            <a:ext cx="952852" cy="415111"/>
          </a:xfrm>
          <a:prstGeom prst="rect">
            <a:avLst/>
          </a:prstGeom>
          <a:solidFill>
            <a:srgbClr val="F7F4EE"/>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b="1">
                <a:latin typeface="Century Gothic"/>
                <a:ea typeface="Century Gothic"/>
                <a:cs typeface="Century Gothic"/>
                <a:sym typeface="Century Gothic"/>
              </a:rPr>
              <a:t>Taste</a:t>
            </a:r>
            <a:endParaRPr b="1">
              <a:latin typeface="Century Gothic"/>
              <a:ea typeface="Century Gothic"/>
              <a:cs typeface="Century Gothic"/>
              <a:sym typeface="Century Gothic"/>
            </a:endParaRPr>
          </a:p>
        </p:txBody>
      </p:sp>
      <p:pic>
        <p:nvPicPr>
          <p:cNvPr id="11" name="Google Shape;246;p2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710099" y="547485"/>
            <a:ext cx="1246614" cy="1838174"/>
          </a:xfrm>
          <a:prstGeom prst="rect">
            <a:avLst/>
          </a:prstGeom>
          <a:noFill/>
          <a:ln w="19050" cap="flat" cmpd="sng">
            <a:solidFill>
              <a:schemeClr val="dk1"/>
            </a:solidFill>
            <a:prstDash val="solid"/>
            <a:round/>
            <a:headEnd type="none" w="sm" len="sm"/>
            <a:tailEnd type="none" w="sm" len="sm"/>
          </a:ln>
        </p:spPr>
      </p:pic>
      <p:pic>
        <p:nvPicPr>
          <p:cNvPr id="12" name="Google Shape;247;p27"/>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652874" y="547484"/>
            <a:ext cx="1442570" cy="1838174"/>
          </a:xfrm>
          <a:prstGeom prst="rect">
            <a:avLst/>
          </a:prstGeom>
          <a:noFill/>
          <a:ln w="19050" cap="flat" cmpd="sng">
            <a:solidFill>
              <a:schemeClr val="dk1"/>
            </a:solidFill>
            <a:prstDash val="solid"/>
            <a:round/>
            <a:headEnd type="none" w="sm" len="sm"/>
            <a:tailEnd type="none" w="sm" len="sm"/>
          </a:ln>
        </p:spPr>
      </p:pic>
      <p:pic>
        <p:nvPicPr>
          <p:cNvPr id="13" name="Google Shape;248;p27"/>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6206252" y="547485"/>
            <a:ext cx="1371301" cy="1838173"/>
          </a:xfrm>
          <a:prstGeom prst="rect">
            <a:avLst/>
          </a:prstGeom>
          <a:noFill/>
          <a:ln w="19050" cap="flat" cmpd="sng">
            <a:solidFill>
              <a:schemeClr val="dk1"/>
            </a:solidFill>
            <a:prstDash val="solid"/>
            <a:round/>
            <a:headEnd type="none" w="sm" len="sm"/>
            <a:tailEnd type="none" w="sm" len="sm"/>
          </a:ln>
        </p:spPr>
      </p:pic>
      <p:sp>
        <p:nvSpPr>
          <p:cNvPr id="14" name="Google Shape;244;p27"/>
          <p:cNvSpPr txBox="1"/>
          <p:nvPr/>
        </p:nvSpPr>
        <p:spPr>
          <a:xfrm>
            <a:off x="4652874" y="2465364"/>
            <a:ext cx="4401857" cy="1831214"/>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GB" sz="1200" dirty="0">
                <a:solidFill>
                  <a:srgbClr val="0A0A0A"/>
                </a:solidFill>
                <a:latin typeface="Century Gothic"/>
                <a:ea typeface="Century Gothic"/>
                <a:cs typeface="Century Gothic"/>
                <a:sym typeface="Century Gothic"/>
              </a:rPr>
              <a:t>We rely so much on our eyes to gain a first impression of what would taste good; there is the saying that you eat with your eyes, meaning that visuals are an important factor in taste. When we taste something, we often associate it with the colour, the texture, the smell and the temperature which creates a whole experience. Think about eating your favourite food or drink and the emotions associated with this, are the sensations warm, sweet, crunchy, cold?</a:t>
            </a:r>
            <a:endParaRPr sz="1200" dirty="0">
              <a:solidFill>
                <a:srgbClr val="0A0A0A"/>
              </a:solidFill>
              <a:latin typeface="Century Gothic"/>
              <a:ea typeface="Century Gothic"/>
              <a:cs typeface="Century Gothic"/>
              <a:sym typeface="Century Gothic"/>
            </a:endParaRPr>
          </a:p>
        </p:txBody>
      </p:sp>
      <p:sp>
        <p:nvSpPr>
          <p:cNvPr id="15" name="Google Shape;245;p27"/>
          <p:cNvSpPr txBox="1"/>
          <p:nvPr/>
        </p:nvSpPr>
        <p:spPr>
          <a:xfrm>
            <a:off x="5204150" y="4430175"/>
            <a:ext cx="3630600" cy="2324100"/>
          </a:xfrm>
          <a:prstGeom prst="rect">
            <a:avLst/>
          </a:prstGeom>
          <a:solidFill>
            <a:srgbClr val="F7F4EE"/>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latin typeface="Century Gothic"/>
                <a:ea typeface="Century Gothic"/>
                <a:cs typeface="Century Gothic"/>
                <a:sym typeface="Century Gothic"/>
              </a:rPr>
              <a:t>Think about:</a:t>
            </a:r>
            <a:endParaRPr sz="1200"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How can you describe and convey the way something tastes visually in an image?</a:t>
            </a:r>
            <a:endParaRPr sz="1200"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How could you make the viewer feel as if they could  actually taste the subject matter?</a:t>
            </a:r>
            <a:endParaRPr sz="1200"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Could you show different taste sensations such as sweet, sour, bitter and savoury in your images?</a:t>
            </a:r>
            <a:endParaRPr sz="1200" dirty="0">
              <a:latin typeface="Century Gothic"/>
              <a:ea typeface="Century Gothic"/>
              <a:cs typeface="Century Gothic"/>
              <a:sym typeface="Century Gothic"/>
            </a:endParaRPr>
          </a:p>
        </p:txBody>
      </p:sp>
    </p:spTree>
    <p:extLst>
      <p:ext uri="{BB962C8B-B14F-4D97-AF65-F5344CB8AC3E}">
        <p14:creationId xmlns:p14="http://schemas.microsoft.com/office/powerpoint/2010/main" val="407536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7" name="Google Shape;71;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35501"/>
            <a:ext cx="9144000" cy="6858000"/>
          </a:xfrm>
          <a:prstGeom prst="rect">
            <a:avLst/>
          </a:prstGeom>
          <a:noFill/>
          <a:ln>
            <a:noFill/>
          </a:ln>
        </p:spPr>
      </p:pic>
      <p:sp>
        <p:nvSpPr>
          <p:cNvPr id="253" name="Google Shape;253;p28"/>
          <p:cNvSpPr txBox="1"/>
          <p:nvPr/>
        </p:nvSpPr>
        <p:spPr>
          <a:xfrm>
            <a:off x="199745" y="2785240"/>
            <a:ext cx="1113603" cy="430402"/>
          </a:xfrm>
          <a:prstGeom prst="rect">
            <a:avLst/>
          </a:prstGeom>
          <a:solidFill>
            <a:srgbClr val="F7F4E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dirty="0">
                <a:latin typeface="Century Gothic"/>
                <a:ea typeface="Century Gothic"/>
                <a:cs typeface="Century Gothic"/>
                <a:sym typeface="Century Gothic"/>
              </a:rPr>
              <a:t>Sight</a:t>
            </a:r>
            <a:endParaRPr sz="2000" b="1" dirty="0">
              <a:latin typeface="Century Gothic"/>
              <a:ea typeface="Century Gothic"/>
              <a:cs typeface="Century Gothic"/>
              <a:sym typeface="Century Gothic"/>
            </a:endParaRPr>
          </a:p>
        </p:txBody>
      </p:sp>
      <p:sp>
        <p:nvSpPr>
          <p:cNvPr id="254" name="Google Shape;254;p28"/>
          <p:cNvSpPr txBox="1"/>
          <p:nvPr/>
        </p:nvSpPr>
        <p:spPr>
          <a:xfrm>
            <a:off x="144507" y="341853"/>
            <a:ext cx="4238351" cy="2102443"/>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GB" sz="1200" dirty="0">
                <a:solidFill>
                  <a:srgbClr val="0A0A0A"/>
                </a:solidFill>
                <a:latin typeface="Century Gothic"/>
                <a:ea typeface="Century Gothic"/>
                <a:cs typeface="Century Gothic"/>
                <a:sym typeface="Century Gothic"/>
              </a:rPr>
              <a:t>Photography is a medium which is largely based on the sense of sight, both when creating an image and looking at it afterwards. How can you create a photograph that conveys a sense of sight or a memory of something that you have once seen? Also, how do you go beyond the obvious when creating a photograph that conveys a sense of sight? For example, could you shoot a photo from the perspective of a child to show how you as a child saw a scene?</a:t>
            </a:r>
            <a:endParaRPr sz="1200" dirty="0">
              <a:solidFill>
                <a:srgbClr val="0A0A0A"/>
              </a:solidFill>
              <a:latin typeface="Century Gothic"/>
              <a:ea typeface="Century Gothic"/>
              <a:cs typeface="Century Gothic"/>
              <a:sym typeface="Century Gothic"/>
            </a:endParaRPr>
          </a:p>
        </p:txBody>
      </p:sp>
      <p:sp>
        <p:nvSpPr>
          <p:cNvPr id="255" name="Google Shape;255;p28"/>
          <p:cNvSpPr txBox="1"/>
          <p:nvPr/>
        </p:nvSpPr>
        <p:spPr>
          <a:xfrm>
            <a:off x="98571" y="4920203"/>
            <a:ext cx="4330222" cy="1802184"/>
          </a:xfrm>
          <a:prstGeom prst="rect">
            <a:avLst/>
          </a:prstGeom>
          <a:solidFill>
            <a:srgbClr val="F7F4EE"/>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latin typeface="Century Gothic"/>
                <a:ea typeface="Century Gothic"/>
                <a:cs typeface="Century Gothic"/>
                <a:sym typeface="Century Gothic"/>
              </a:rPr>
              <a:t>Think about:</a:t>
            </a:r>
            <a:endParaRPr sz="1200"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When you think of a visual memory or sight, what images immediately come to mind? </a:t>
            </a:r>
            <a:endParaRPr sz="1200"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Is your image in colour or black and white? Why?</a:t>
            </a:r>
            <a:endParaRPr sz="1200"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Is this view personal to you, or would others also experience it when looking at your photos?</a:t>
            </a:r>
            <a:endParaRPr sz="1200"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Could you use a macro setting to create a more abstract image? </a:t>
            </a:r>
            <a:endParaRPr lang="en-GB" sz="1200" dirty="0" smtClean="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smtClean="0">
                <a:latin typeface="Century Gothic"/>
                <a:ea typeface="Century Gothic"/>
                <a:cs typeface="Century Gothic"/>
                <a:sym typeface="Century Gothic"/>
              </a:rPr>
              <a:t>Play with lighting; shadows, silhouettes. </a:t>
            </a:r>
          </a:p>
        </p:txBody>
      </p:sp>
      <p:pic>
        <p:nvPicPr>
          <p:cNvPr id="257" name="Google Shape;257;p2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02068" y="2613444"/>
            <a:ext cx="2595561" cy="2406871"/>
          </a:xfrm>
          <a:prstGeom prst="rect">
            <a:avLst/>
          </a:prstGeom>
          <a:noFill/>
          <a:ln w="19050" cap="flat" cmpd="sng">
            <a:solidFill>
              <a:srgbClr val="000000"/>
            </a:solidFill>
            <a:prstDash val="solid"/>
            <a:round/>
            <a:headEnd type="none" w="sm" len="sm"/>
            <a:tailEnd type="none" w="sm" len="sm"/>
          </a:ln>
        </p:spPr>
      </p:pic>
      <p:cxnSp>
        <p:nvCxnSpPr>
          <p:cNvPr id="8" name="Straight Connector 7"/>
          <p:cNvCxnSpPr/>
          <p:nvPr/>
        </p:nvCxnSpPr>
        <p:spPr>
          <a:xfrm>
            <a:off x="4527365" y="85097"/>
            <a:ext cx="0" cy="6772903"/>
          </a:xfrm>
          <a:prstGeom prst="line">
            <a:avLst/>
          </a:prstGeom>
          <a:ln w="28575">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9" name="Google Shape;262;p29"/>
          <p:cNvSpPr txBox="1"/>
          <p:nvPr/>
        </p:nvSpPr>
        <p:spPr>
          <a:xfrm>
            <a:off x="6285502" y="112484"/>
            <a:ext cx="1210823" cy="458738"/>
          </a:xfrm>
          <a:prstGeom prst="rect">
            <a:avLst/>
          </a:prstGeom>
          <a:solidFill>
            <a:srgbClr val="F7F4E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dirty="0">
                <a:latin typeface="Century Gothic"/>
                <a:ea typeface="Century Gothic"/>
                <a:cs typeface="Century Gothic"/>
                <a:sym typeface="Century Gothic"/>
              </a:rPr>
              <a:t>Hearing</a:t>
            </a:r>
            <a:endParaRPr sz="2400" b="1" dirty="0">
              <a:latin typeface="Century Gothic"/>
              <a:ea typeface="Century Gothic"/>
              <a:cs typeface="Century Gothic"/>
              <a:sym typeface="Century Gothic"/>
            </a:endParaRPr>
          </a:p>
        </p:txBody>
      </p:sp>
      <p:sp>
        <p:nvSpPr>
          <p:cNvPr id="10" name="Google Shape;263;p29"/>
          <p:cNvSpPr txBox="1"/>
          <p:nvPr/>
        </p:nvSpPr>
        <p:spPr>
          <a:xfrm>
            <a:off x="4677193" y="633841"/>
            <a:ext cx="4377538" cy="2151399"/>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200" dirty="0">
                <a:solidFill>
                  <a:srgbClr val="0A0A0A"/>
                </a:solidFill>
                <a:latin typeface="Century Gothic"/>
                <a:ea typeface="Century Gothic"/>
                <a:cs typeface="Century Gothic"/>
                <a:sym typeface="Century Gothic"/>
              </a:rPr>
              <a:t>How could you photograph the sounds and things that you hear in a photograph? Although photographs are visual and often based on how they look rather than how they sound,  it is possible to incorporate an element of sound into a photograph. Video is an option here, but a sense of sound can also be achieved with a still image. In a photograph of a group of children playing, you can often ‘hear’ them chattering away, and in a photograph of trees blowing in the wind, you can often ‘hear’ the sound of the leaves rustling as they move, or fireworks as they crackle in the sky.</a:t>
            </a:r>
            <a:endParaRPr sz="1200" dirty="0">
              <a:solidFill>
                <a:srgbClr val="0A0A0A"/>
              </a:solidFill>
              <a:latin typeface="Century Gothic"/>
              <a:ea typeface="Century Gothic"/>
              <a:cs typeface="Century Gothic"/>
              <a:sym typeface="Century Gothic"/>
            </a:endParaRPr>
          </a:p>
          <a:p>
            <a:pPr marL="0" lvl="0" indent="0" algn="ctr" rtl="0">
              <a:lnSpc>
                <a:spcPct val="100000"/>
              </a:lnSpc>
              <a:spcBef>
                <a:spcPts val="1200"/>
              </a:spcBef>
              <a:spcAft>
                <a:spcPts val="0"/>
              </a:spcAft>
              <a:buNone/>
            </a:pPr>
            <a:endParaRPr sz="1200" b="1" dirty="0">
              <a:solidFill>
                <a:srgbClr val="0A0A0A"/>
              </a:solidFill>
              <a:latin typeface="Century Gothic"/>
              <a:ea typeface="Century Gothic"/>
              <a:cs typeface="Century Gothic"/>
              <a:sym typeface="Century Gothic"/>
            </a:endParaRPr>
          </a:p>
          <a:p>
            <a:pPr marL="0" lvl="0" indent="0" algn="ctr" rtl="0">
              <a:lnSpc>
                <a:spcPct val="100000"/>
              </a:lnSpc>
              <a:spcBef>
                <a:spcPts val="1200"/>
              </a:spcBef>
              <a:spcAft>
                <a:spcPts val="1200"/>
              </a:spcAft>
              <a:buNone/>
            </a:pPr>
            <a:endParaRPr sz="1200" dirty="0">
              <a:solidFill>
                <a:srgbClr val="0A0A0A"/>
              </a:solidFill>
              <a:latin typeface="Century Gothic"/>
              <a:ea typeface="Century Gothic"/>
              <a:cs typeface="Century Gothic"/>
              <a:sym typeface="Century Gothic"/>
            </a:endParaRPr>
          </a:p>
        </p:txBody>
      </p:sp>
      <p:sp>
        <p:nvSpPr>
          <p:cNvPr id="12" name="Google Shape;264;p29"/>
          <p:cNvSpPr txBox="1"/>
          <p:nvPr/>
        </p:nvSpPr>
        <p:spPr>
          <a:xfrm>
            <a:off x="4755999" y="2847859"/>
            <a:ext cx="4148903" cy="1797713"/>
          </a:xfrm>
          <a:prstGeom prst="rect">
            <a:avLst/>
          </a:prstGeom>
          <a:solidFill>
            <a:srgbClr val="F7F4EE"/>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latin typeface="Century Gothic"/>
                <a:ea typeface="Century Gothic"/>
                <a:cs typeface="Century Gothic"/>
                <a:sym typeface="Century Gothic"/>
              </a:rPr>
              <a:t>Think about:</a:t>
            </a:r>
            <a:endParaRPr sz="1200" b="1"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What kind of sounds can you hear when you look at a still image? </a:t>
            </a:r>
            <a:endParaRPr sz="1200"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Could you use a frozen moment in time, to suggest implied sound, for example a person walking across a room with a foot in the air mid-motion with a sense of movement, means that that the viewer imagines they can hear the moment the foot is placed on the ground.</a:t>
            </a:r>
            <a:endParaRPr sz="1200" dirty="0">
              <a:latin typeface="Century Gothic"/>
              <a:ea typeface="Century Gothic"/>
              <a:cs typeface="Century Gothic"/>
              <a:sym typeface="Century Gothic"/>
            </a:endParaRPr>
          </a:p>
        </p:txBody>
      </p:sp>
      <p:pic>
        <p:nvPicPr>
          <p:cNvPr id="13" name="Google Shape;265;p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671331" y="4708191"/>
            <a:ext cx="2233571" cy="2038847"/>
          </a:xfrm>
          <a:prstGeom prst="rect">
            <a:avLst/>
          </a:prstGeom>
          <a:noFill/>
          <a:ln>
            <a:noFill/>
          </a:ln>
        </p:spPr>
      </p:pic>
      <p:pic>
        <p:nvPicPr>
          <p:cNvPr id="14" name="Google Shape;267;p2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677193" y="4708191"/>
            <a:ext cx="1608309" cy="2142176"/>
          </a:xfrm>
          <a:prstGeom prst="rect">
            <a:avLst/>
          </a:prstGeom>
          <a:noFill/>
          <a:ln w="1905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2035548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8" name="Google Shape;71;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sp>
        <p:nvSpPr>
          <p:cNvPr id="272" name="Google Shape;272;p30"/>
          <p:cNvSpPr txBox="1"/>
          <p:nvPr/>
        </p:nvSpPr>
        <p:spPr>
          <a:xfrm>
            <a:off x="1534133" y="70315"/>
            <a:ext cx="1197292" cy="406152"/>
          </a:xfrm>
          <a:prstGeom prst="rect">
            <a:avLst/>
          </a:prstGeom>
          <a:solidFill>
            <a:srgbClr val="F7F4EE"/>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000" b="1" dirty="0">
                <a:latin typeface="Century Gothic"/>
                <a:ea typeface="Century Gothic"/>
                <a:cs typeface="Century Gothic"/>
                <a:sym typeface="Century Gothic"/>
              </a:rPr>
              <a:t>Touch</a:t>
            </a:r>
            <a:endParaRPr sz="2000" b="1" dirty="0">
              <a:latin typeface="Century Gothic"/>
              <a:ea typeface="Century Gothic"/>
              <a:cs typeface="Century Gothic"/>
              <a:sym typeface="Century Gothic"/>
            </a:endParaRPr>
          </a:p>
        </p:txBody>
      </p:sp>
      <p:sp>
        <p:nvSpPr>
          <p:cNvPr id="273" name="Google Shape;273;p30"/>
          <p:cNvSpPr txBox="1"/>
          <p:nvPr/>
        </p:nvSpPr>
        <p:spPr>
          <a:xfrm>
            <a:off x="147931" y="559198"/>
            <a:ext cx="4350497" cy="1826650"/>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GB" sz="1200" dirty="0">
                <a:solidFill>
                  <a:srgbClr val="0A0A0A"/>
                </a:solidFill>
                <a:latin typeface="Century Gothic"/>
                <a:ea typeface="Century Gothic"/>
                <a:cs typeface="Century Gothic"/>
                <a:sym typeface="Century Gothic"/>
              </a:rPr>
              <a:t>In many photographs, you can often imagine the feeling of being able to reach out and actually touch the object or person in the photograph. Some photographers achieve this by focussing closely on details which show surface texture which increases our sense of touch. Think about what it feels like to hold someone’s hand, stroke your pet or have a cold winter wind blow in your face.  How could you capture and convey these experiences in your photographs?</a:t>
            </a:r>
            <a:endParaRPr sz="1200" dirty="0">
              <a:solidFill>
                <a:srgbClr val="0A0A0A"/>
              </a:solidFill>
              <a:latin typeface="Century Gothic"/>
              <a:ea typeface="Century Gothic"/>
              <a:cs typeface="Century Gothic"/>
              <a:sym typeface="Century Gothic"/>
            </a:endParaRPr>
          </a:p>
        </p:txBody>
      </p:sp>
      <p:sp>
        <p:nvSpPr>
          <p:cNvPr id="274" name="Google Shape;274;p30"/>
          <p:cNvSpPr txBox="1"/>
          <p:nvPr/>
        </p:nvSpPr>
        <p:spPr>
          <a:xfrm>
            <a:off x="288888" y="2441256"/>
            <a:ext cx="4068581" cy="1851192"/>
          </a:xfrm>
          <a:prstGeom prst="rect">
            <a:avLst/>
          </a:prstGeom>
          <a:solidFill>
            <a:srgbClr val="F7F4EE"/>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latin typeface="Century Gothic"/>
                <a:ea typeface="Century Gothic"/>
                <a:cs typeface="Century Gothic"/>
                <a:sym typeface="Century Gothic"/>
              </a:rPr>
              <a:t>Think about:</a:t>
            </a:r>
            <a:endParaRPr sz="1200"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How do you feel when you touch different surfaces and what shapes and colours immediately come to mind? </a:t>
            </a:r>
            <a:endParaRPr sz="1200"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How could you make the viewer feel as if they could  actually touch the subject matter?</a:t>
            </a:r>
            <a:endParaRPr sz="1200"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sz="1200" dirty="0">
                <a:latin typeface="Century Gothic"/>
                <a:ea typeface="Century Gothic"/>
                <a:cs typeface="Century Gothic"/>
                <a:sym typeface="Century Gothic"/>
              </a:rPr>
              <a:t>Could you use a macro setting to focus on the close up details and textured of the surface? </a:t>
            </a:r>
            <a:endParaRPr sz="1200" dirty="0">
              <a:latin typeface="Century Gothic"/>
              <a:ea typeface="Century Gothic"/>
              <a:cs typeface="Century Gothic"/>
              <a:sym typeface="Century Gothic"/>
            </a:endParaRPr>
          </a:p>
        </p:txBody>
      </p:sp>
      <p:pic>
        <p:nvPicPr>
          <p:cNvPr id="275" name="Google Shape;275;p3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56016" y="4582509"/>
            <a:ext cx="1491682" cy="2193172"/>
          </a:xfrm>
          <a:prstGeom prst="rect">
            <a:avLst/>
          </a:prstGeom>
          <a:noFill/>
          <a:ln w="19050" cap="flat" cmpd="sng">
            <a:solidFill>
              <a:schemeClr val="dk1"/>
            </a:solidFill>
            <a:prstDash val="solid"/>
            <a:round/>
            <a:headEnd type="none" w="sm" len="sm"/>
            <a:tailEnd type="none" w="sm" len="sm"/>
          </a:ln>
        </p:spPr>
      </p:pic>
      <p:pic>
        <p:nvPicPr>
          <p:cNvPr id="276" name="Google Shape;276;p3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5381" y="4582509"/>
            <a:ext cx="1565253" cy="2193171"/>
          </a:xfrm>
          <a:prstGeom prst="rect">
            <a:avLst/>
          </a:prstGeom>
          <a:noFill/>
          <a:ln>
            <a:noFill/>
          </a:ln>
        </p:spPr>
      </p:pic>
      <p:pic>
        <p:nvPicPr>
          <p:cNvPr id="277" name="Google Shape;277;p3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343080" y="4582508"/>
            <a:ext cx="1449637" cy="2216167"/>
          </a:xfrm>
          <a:prstGeom prst="rect">
            <a:avLst/>
          </a:prstGeom>
          <a:noFill/>
          <a:ln w="19050" cap="flat" cmpd="sng">
            <a:solidFill>
              <a:srgbClr val="000000"/>
            </a:solidFill>
            <a:prstDash val="solid"/>
            <a:round/>
            <a:headEnd type="none" w="sm" len="sm"/>
            <a:tailEnd type="none" w="sm" len="sm"/>
          </a:ln>
        </p:spPr>
      </p:pic>
      <p:cxnSp>
        <p:nvCxnSpPr>
          <p:cNvPr id="10" name="Straight Connector 9"/>
          <p:cNvCxnSpPr/>
          <p:nvPr/>
        </p:nvCxnSpPr>
        <p:spPr>
          <a:xfrm flipH="1">
            <a:off x="4498428" y="85097"/>
            <a:ext cx="28937" cy="4497411"/>
          </a:xfrm>
          <a:prstGeom prst="line">
            <a:avLst/>
          </a:prstGeom>
          <a:ln w="28575">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1" name="Google Shape;286;p31"/>
          <p:cNvSpPr txBox="1"/>
          <p:nvPr/>
        </p:nvSpPr>
        <p:spPr>
          <a:xfrm>
            <a:off x="4729445" y="98898"/>
            <a:ext cx="4212475" cy="460300"/>
          </a:xfrm>
          <a:prstGeom prst="rect">
            <a:avLst/>
          </a:prstGeom>
          <a:solidFill>
            <a:srgbClr val="F7F4EE"/>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latin typeface="Century Gothic"/>
                <a:ea typeface="Century Gothic"/>
                <a:cs typeface="Century Gothic"/>
                <a:sym typeface="Century Gothic"/>
              </a:rPr>
              <a:t>Links to read and use for inspiration</a:t>
            </a:r>
            <a:endParaRPr b="1" dirty="0">
              <a:latin typeface="Century Gothic"/>
              <a:ea typeface="Century Gothic"/>
              <a:cs typeface="Century Gothic"/>
              <a:sym typeface="Century Gothic"/>
            </a:endParaRPr>
          </a:p>
        </p:txBody>
      </p:sp>
      <p:sp>
        <p:nvSpPr>
          <p:cNvPr id="12" name="Google Shape;283;p31"/>
          <p:cNvSpPr txBox="1"/>
          <p:nvPr/>
        </p:nvSpPr>
        <p:spPr>
          <a:xfrm>
            <a:off x="4978810" y="2224948"/>
            <a:ext cx="3655869" cy="479847"/>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200" u="sng" dirty="0">
                <a:latin typeface="Century Gothic"/>
                <a:ea typeface="Century Gothic"/>
                <a:cs typeface="Century Gothic"/>
                <a:sym typeface="Century Gothic"/>
                <a:hlinkClick r:id="rId7"/>
              </a:rPr>
              <a:t>The work of blind photographers – in pictures | Art and design</a:t>
            </a:r>
            <a:endParaRPr sz="1200" dirty="0">
              <a:latin typeface="Century Gothic"/>
              <a:ea typeface="Century Gothic"/>
              <a:cs typeface="Century Gothic"/>
              <a:sym typeface="Century Gothic"/>
            </a:endParaRPr>
          </a:p>
          <a:p>
            <a:pPr marL="0" lvl="0" indent="0" algn="ctr" rtl="0">
              <a:spcBef>
                <a:spcPts val="0"/>
              </a:spcBef>
              <a:spcAft>
                <a:spcPts val="0"/>
              </a:spcAft>
              <a:buNone/>
            </a:pPr>
            <a:endParaRPr sz="1200" dirty="0">
              <a:latin typeface="Century Gothic"/>
              <a:ea typeface="Century Gothic"/>
              <a:cs typeface="Century Gothic"/>
              <a:sym typeface="Century Gothic"/>
            </a:endParaRPr>
          </a:p>
          <a:p>
            <a:pPr marL="0" lvl="0" indent="0" algn="ctr" rtl="0">
              <a:spcBef>
                <a:spcPts val="0"/>
              </a:spcBef>
              <a:spcAft>
                <a:spcPts val="0"/>
              </a:spcAft>
              <a:buNone/>
            </a:pPr>
            <a:endParaRPr sz="1200" dirty="0">
              <a:latin typeface="Century Gothic"/>
              <a:ea typeface="Century Gothic"/>
              <a:cs typeface="Century Gothic"/>
              <a:sym typeface="Century Gothic"/>
            </a:endParaRPr>
          </a:p>
          <a:p>
            <a:pPr marL="0" lvl="0" indent="0" algn="ctr" rtl="0">
              <a:spcBef>
                <a:spcPts val="0"/>
              </a:spcBef>
              <a:spcAft>
                <a:spcPts val="0"/>
              </a:spcAft>
              <a:buNone/>
            </a:pPr>
            <a:endParaRPr sz="1200" dirty="0">
              <a:latin typeface="Century Gothic"/>
              <a:ea typeface="Century Gothic"/>
              <a:cs typeface="Century Gothic"/>
              <a:sym typeface="Century Gothic"/>
            </a:endParaRPr>
          </a:p>
          <a:p>
            <a:pPr marL="0" lvl="0" indent="0" algn="ctr" rtl="0">
              <a:spcBef>
                <a:spcPts val="0"/>
              </a:spcBef>
              <a:spcAft>
                <a:spcPts val="0"/>
              </a:spcAft>
              <a:buNone/>
            </a:pPr>
            <a:endParaRPr sz="1200" dirty="0">
              <a:latin typeface="Century Gothic"/>
              <a:ea typeface="Century Gothic"/>
              <a:cs typeface="Century Gothic"/>
              <a:sym typeface="Century Gothic"/>
            </a:endParaRPr>
          </a:p>
        </p:txBody>
      </p:sp>
      <p:sp>
        <p:nvSpPr>
          <p:cNvPr id="13" name="Google Shape;284;p31"/>
          <p:cNvSpPr txBox="1"/>
          <p:nvPr/>
        </p:nvSpPr>
        <p:spPr>
          <a:xfrm>
            <a:off x="4668324" y="1574708"/>
            <a:ext cx="4357469" cy="517512"/>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200" u="sng" dirty="0">
                <a:latin typeface="Century Gothic"/>
                <a:ea typeface="Century Gothic"/>
                <a:cs typeface="Century Gothic"/>
                <a:sym typeface="Century Gothic"/>
                <a:hlinkClick r:id="rId8"/>
              </a:rPr>
              <a:t>Seeing in the dark: blind photographers talk about their work</a:t>
            </a:r>
            <a:endParaRPr sz="1200" dirty="0">
              <a:latin typeface="Century Gothic"/>
              <a:ea typeface="Century Gothic"/>
              <a:cs typeface="Century Gothic"/>
              <a:sym typeface="Century Gothic"/>
            </a:endParaRPr>
          </a:p>
        </p:txBody>
      </p:sp>
      <p:sp>
        <p:nvSpPr>
          <p:cNvPr id="14" name="Google Shape;285;p31"/>
          <p:cNvSpPr txBox="1"/>
          <p:nvPr/>
        </p:nvSpPr>
        <p:spPr>
          <a:xfrm>
            <a:off x="5232571" y="1164646"/>
            <a:ext cx="3206223" cy="3039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200" u="sng">
                <a:latin typeface="Century Gothic"/>
                <a:ea typeface="Century Gothic"/>
                <a:cs typeface="Century Gothic"/>
                <a:sym typeface="Century Gothic"/>
                <a:hlinkClick r:id="rId9"/>
              </a:rPr>
              <a:t>What Does a Photograph Sound Like?</a:t>
            </a:r>
            <a:endParaRPr sz="1200">
              <a:latin typeface="Century Gothic"/>
              <a:ea typeface="Century Gothic"/>
              <a:cs typeface="Century Gothic"/>
              <a:sym typeface="Century Gothic"/>
            </a:endParaRPr>
          </a:p>
        </p:txBody>
      </p:sp>
      <p:sp>
        <p:nvSpPr>
          <p:cNvPr id="15" name="Google Shape;287;p31"/>
          <p:cNvSpPr txBox="1"/>
          <p:nvPr/>
        </p:nvSpPr>
        <p:spPr>
          <a:xfrm>
            <a:off x="4668324" y="2844310"/>
            <a:ext cx="4357469" cy="569392"/>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200" u="sng" dirty="0">
                <a:latin typeface="Century Gothic"/>
                <a:ea typeface="Century Gothic"/>
                <a:cs typeface="Century Gothic"/>
                <a:sym typeface="Century Gothic"/>
                <a:hlinkClick r:id="rId10"/>
              </a:rPr>
              <a:t>This video shows how a sense of taste can inspire photography</a:t>
            </a:r>
            <a:endParaRPr sz="1200" dirty="0">
              <a:latin typeface="Century Gothic"/>
              <a:ea typeface="Century Gothic"/>
              <a:cs typeface="Century Gothic"/>
              <a:sym typeface="Century Gothic"/>
            </a:endParaRPr>
          </a:p>
        </p:txBody>
      </p:sp>
      <p:sp>
        <p:nvSpPr>
          <p:cNvPr id="16" name="Google Shape;288;p31"/>
          <p:cNvSpPr txBox="1"/>
          <p:nvPr/>
        </p:nvSpPr>
        <p:spPr>
          <a:xfrm>
            <a:off x="4622945" y="3575618"/>
            <a:ext cx="4425476" cy="30295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200" u="sng" dirty="0">
                <a:latin typeface="Century Gothic"/>
                <a:ea typeface="Century Gothic"/>
                <a:cs typeface="Century Gothic"/>
                <a:sym typeface="Century Gothic"/>
                <a:hlinkClick r:id="rId11"/>
              </a:rPr>
              <a:t>Representing invisible subjects: How to photograph music</a:t>
            </a:r>
            <a:endParaRPr sz="1200" dirty="0">
              <a:latin typeface="Century Gothic"/>
              <a:ea typeface="Century Gothic"/>
              <a:cs typeface="Century Gothic"/>
              <a:sym typeface="Century Gothic"/>
            </a:endParaRPr>
          </a:p>
        </p:txBody>
      </p:sp>
      <p:sp>
        <p:nvSpPr>
          <p:cNvPr id="17" name="Google Shape;289;p31"/>
          <p:cNvSpPr txBox="1"/>
          <p:nvPr/>
        </p:nvSpPr>
        <p:spPr>
          <a:xfrm>
            <a:off x="4622945" y="4094863"/>
            <a:ext cx="4425476" cy="529684"/>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200" u="sng" dirty="0">
                <a:latin typeface="Century Gothic"/>
                <a:ea typeface="Century Gothic"/>
                <a:cs typeface="Century Gothic"/>
                <a:sym typeface="Century Gothic"/>
                <a:hlinkClick r:id="rId12"/>
              </a:rPr>
              <a:t>How scent, emotion, and memory are intertwined — and exploited</a:t>
            </a:r>
            <a:endParaRPr sz="1200" dirty="0">
              <a:latin typeface="Century Gothic"/>
              <a:ea typeface="Century Gothic"/>
              <a:cs typeface="Century Gothic"/>
              <a:sym typeface="Century Gothic"/>
            </a:endParaRPr>
          </a:p>
        </p:txBody>
      </p:sp>
      <p:sp>
        <p:nvSpPr>
          <p:cNvPr id="18" name="Google Shape;290;p31"/>
          <p:cNvSpPr txBox="1"/>
          <p:nvPr/>
        </p:nvSpPr>
        <p:spPr>
          <a:xfrm>
            <a:off x="5816339" y="4875962"/>
            <a:ext cx="2002175" cy="345659"/>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200" u="sng" dirty="0">
                <a:latin typeface="Century Gothic"/>
                <a:ea typeface="Century Gothic"/>
                <a:cs typeface="Century Gothic"/>
                <a:sym typeface="Century Gothic"/>
                <a:hlinkClick r:id="rId13"/>
              </a:rPr>
              <a:t>The Sentimental Sense</a:t>
            </a:r>
            <a:endParaRPr sz="1200" dirty="0">
              <a:latin typeface="Century Gothic"/>
              <a:ea typeface="Century Gothic"/>
              <a:cs typeface="Century Gothic"/>
              <a:sym typeface="Century Gothic"/>
            </a:endParaRPr>
          </a:p>
        </p:txBody>
      </p:sp>
      <p:sp>
        <p:nvSpPr>
          <p:cNvPr id="19" name="Google Shape;291;p31"/>
          <p:cNvSpPr txBox="1"/>
          <p:nvPr/>
        </p:nvSpPr>
        <p:spPr>
          <a:xfrm>
            <a:off x="4888099" y="5365067"/>
            <a:ext cx="4137694" cy="541741"/>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200" u="sng" dirty="0">
                <a:latin typeface="Century Gothic"/>
                <a:ea typeface="Century Gothic"/>
                <a:cs typeface="Century Gothic"/>
                <a:sym typeface="Century Gothic"/>
                <a:hlinkClick r:id="rId14"/>
              </a:rPr>
              <a:t>How to Use Texture To Create a Sense of Touch in Photography</a:t>
            </a:r>
            <a:endParaRPr sz="1200" dirty="0">
              <a:latin typeface="Century Gothic"/>
              <a:ea typeface="Century Gothic"/>
              <a:cs typeface="Century Gothic"/>
              <a:sym typeface="Century Gothic"/>
            </a:endParaRPr>
          </a:p>
        </p:txBody>
      </p:sp>
    </p:spTree>
    <p:extLst>
      <p:ext uri="{BB962C8B-B14F-4D97-AF65-F5344CB8AC3E}">
        <p14:creationId xmlns:p14="http://schemas.microsoft.com/office/powerpoint/2010/main" val="25340203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4C26DEAC30C44498E0E02C3ACDEC05" ma:contentTypeVersion="7" ma:contentTypeDescription="Create a new document." ma:contentTypeScope="" ma:versionID="0a897016f4ffe7495057cc7c0e05eb6f">
  <xsd:schema xmlns:xsd="http://www.w3.org/2001/XMLSchema" xmlns:xs="http://www.w3.org/2001/XMLSchema" xmlns:p="http://schemas.microsoft.com/office/2006/metadata/properties" xmlns:ns2="e768c16e-7fc8-4364-bdc0-2daf97aa3427" xmlns:ns3="4583c461-77b1-49aa-9d9b-cc821568e359" targetNamespace="http://schemas.microsoft.com/office/2006/metadata/properties" ma:root="true" ma:fieldsID="9803b5845cfe7199b65eb5e6ce751255" ns2:_="" ns3:_="">
    <xsd:import namespace="e768c16e-7fc8-4364-bdc0-2daf97aa3427"/>
    <xsd:import namespace="4583c461-77b1-49aa-9d9b-cc821568e3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68c16e-7fc8-4364-bdc0-2daf97aa34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83c461-77b1-49aa-9d9b-cc821568e35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560DEF-C15A-4EA7-82AE-B5B8193B97C9}"/>
</file>

<file path=customXml/itemProps2.xml><?xml version="1.0" encoding="utf-8"?>
<ds:datastoreItem xmlns:ds="http://schemas.openxmlformats.org/officeDocument/2006/customXml" ds:itemID="{B3FF347E-4FD1-4A76-8903-EDA881CE7BC1}"/>
</file>

<file path=customXml/itemProps3.xml><?xml version="1.0" encoding="utf-8"?>
<ds:datastoreItem xmlns:ds="http://schemas.openxmlformats.org/officeDocument/2006/customXml" ds:itemID="{30E86092-D169-4875-BFF6-68E9E67ECAC4}"/>
</file>

<file path=docProps/app.xml><?xml version="1.0" encoding="utf-8"?>
<Properties xmlns="http://schemas.openxmlformats.org/officeDocument/2006/extended-properties" xmlns:vt="http://schemas.openxmlformats.org/officeDocument/2006/docPropsVTypes">
  <Template>Office Theme</Template>
  <TotalTime>10447</TotalTime>
  <Words>1959</Words>
  <Application>Microsoft Office PowerPoint</Application>
  <PresentationFormat>On-screen Show (4:3)</PresentationFormat>
  <Paragraphs>120</Paragraphs>
  <Slides>9</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Accord Heavy SF</vt:lpstr>
      <vt:lpstr>Accord Light SF</vt:lpstr>
      <vt:lpstr>Adamsky SF</vt:lpstr>
      <vt:lpstr>Arial</vt:lpstr>
      <vt:lpstr>Calibri</vt:lpstr>
      <vt:lpstr>Calibri Light</vt:lpstr>
      <vt:lpstr>Candara</vt:lpstr>
      <vt:lpstr>Century Gothic</vt:lpstr>
      <vt:lpstr>Consolas</vt:lpstr>
      <vt:lpstr>Office Theme</vt:lpstr>
      <vt:lpstr>PowerPoint Presentation</vt:lpstr>
      <vt:lpstr>PowerPoint Presentation</vt:lpstr>
      <vt:lpstr>PowerPoint Presentation</vt:lpstr>
      <vt:lpstr>Rolf Sachs ‘Camera in Motion’ </vt:lpstr>
      <vt:lpstr>Jane Fulton Alt ‘The Burn’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Create a visual digital journal which reflects aspects of your own life in lock down and personality in PowerPoint.</dc:title>
  <dc:creator>Alisia Wilkins</dc:creator>
  <cp:lastModifiedBy>Alisia Wilkins</cp:lastModifiedBy>
  <cp:revision>27</cp:revision>
  <dcterms:created xsi:type="dcterms:W3CDTF">2020-04-23T10:15:54Z</dcterms:created>
  <dcterms:modified xsi:type="dcterms:W3CDTF">2020-04-30T18:07:40Z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0x010100334C26DEAC30C44498E0E02C3ACDEC05</vt:lpwstr>
  </property>
</Properties>
</file>