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9" r:id="rId3"/>
    <p:sldId id="263" r:id="rId4"/>
    <p:sldId id="27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1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F4EB6-5DD7-4616-8531-42F92CB17BAB}" type="datetimeFigureOut">
              <a:rPr lang="en-GB" smtClean="0"/>
              <a:t>04/05/2020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E6E76-E083-4C78-9785-0A93F7C27B21}" type="slidenum">
              <a:rPr lang="en-GB" smtClean="0"/>
              <a:t>‹#›</a:t>
            </a:fld>
            <a:endParaRPr lang="en-GB"/>
          </a:p>
        </p:txBody>
      </p:sp>
    </p:spTree>
    <p:extLst>
      <p:ext uri="{BB962C8B-B14F-4D97-AF65-F5344CB8AC3E}">
        <p14:creationId xmlns:p14="http://schemas.microsoft.com/office/powerpoint/2010/main" val="381812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453dc841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g7453dc841f_0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97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453dc841f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7453dc841f_0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41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46c024b2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46c024b2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33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7DA223-77F4-4F1C-B814-A659BBBB67F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190576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DA223-77F4-4F1C-B814-A659BBBB67F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142229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DA223-77F4-4F1C-B814-A659BBBB67F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76814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DA223-77F4-4F1C-B814-A659BBBB67F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318663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7DA223-77F4-4F1C-B814-A659BBBB67FA}"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3569032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7DA223-77F4-4F1C-B814-A659BBBB67F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92425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7DA223-77F4-4F1C-B814-A659BBBB67FA}"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75685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7DA223-77F4-4F1C-B814-A659BBBB67FA}"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50580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DA223-77F4-4F1C-B814-A659BBBB67FA}"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68608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7DA223-77F4-4F1C-B814-A659BBBB67F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160075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7DA223-77F4-4F1C-B814-A659BBBB67FA}"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3330BA-141F-4FB9-A889-F5081663C874}" type="slidenum">
              <a:rPr lang="en-GB" smtClean="0"/>
              <a:t>‹#›</a:t>
            </a:fld>
            <a:endParaRPr lang="en-GB"/>
          </a:p>
        </p:txBody>
      </p:sp>
    </p:spTree>
    <p:extLst>
      <p:ext uri="{BB962C8B-B14F-4D97-AF65-F5344CB8AC3E}">
        <p14:creationId xmlns:p14="http://schemas.microsoft.com/office/powerpoint/2010/main" val="345060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DA223-77F4-4F1C-B814-A659BBBB67FA}" type="datetimeFigureOut">
              <a:rPr lang="en-GB" smtClean="0"/>
              <a:t>04/05/2020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3330BA-141F-4FB9-A889-F5081663C874}" type="slidenum">
              <a:rPr lang="en-GB" smtClean="0"/>
              <a:t>‹#›</a:t>
            </a:fld>
            <a:endParaRPr lang="en-GB"/>
          </a:p>
        </p:txBody>
      </p:sp>
    </p:spTree>
    <p:extLst>
      <p:ext uri="{BB962C8B-B14F-4D97-AF65-F5344CB8AC3E}">
        <p14:creationId xmlns:p14="http://schemas.microsoft.com/office/powerpoint/2010/main" val="3284995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accessart.org.uk/sketchbooks-an-online-course-for-children-families-parents-teachers/?fbclid=IwAR0eXgOhXUnmJdtsLP-0-SaSrYINphDO0pQP2KlcHuOGrEHLQMQpDJc2IYk" TargetMode="External"/><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14.jpeg"/><Relationship Id="rId15" Type="http://schemas.openxmlformats.org/officeDocument/2006/relationships/image" Target="../media/image23.jpeg"/><Relationship Id="rId10" Type="http://schemas.openxmlformats.org/officeDocument/2006/relationships/image" Target="../media/image19.jpeg"/><Relationship Id="rId19" Type="http://schemas.openxmlformats.org/officeDocument/2006/relationships/image" Target="../media/image11.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notesSlide" Target="../notesSlides/notesSlide3.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hyperlink" Target="http://josenaranja.blogspot.com/" TargetMode="External"/><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hyperlink" Target="https://www.thisiscolossal.com/2018/04/handmade-sketchbooks-by-jose-naranj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hyperlink" Target="https://www.tate.org.uk/visit/tate-britain/display/walk-through-british-art" TargetMode="External"/><Relationship Id="rId18" Type="http://schemas.openxmlformats.org/officeDocument/2006/relationships/image" Target="../media/image59.png"/><Relationship Id="rId26" Type="http://schemas.openxmlformats.org/officeDocument/2006/relationships/image" Target="../media/image67.jpeg"/><Relationship Id="rId3" Type="http://schemas.openxmlformats.org/officeDocument/2006/relationships/image" Target="../media/image47.png"/><Relationship Id="rId21" Type="http://schemas.openxmlformats.org/officeDocument/2006/relationships/image" Target="../media/image62.png"/><Relationship Id="rId7" Type="http://schemas.openxmlformats.org/officeDocument/2006/relationships/image" Target="../media/image51.png"/><Relationship Id="rId12" Type="http://schemas.openxmlformats.org/officeDocument/2006/relationships/hyperlink" Target="https://www.theguardian.com/travel/2020/mar/23/10-of-the-worlds-best-virtual-museum-and-art-gallery-tours" TargetMode="External"/><Relationship Id="rId17" Type="http://schemas.openxmlformats.org/officeDocument/2006/relationships/image" Target="../media/image58.png"/><Relationship Id="rId25" Type="http://schemas.openxmlformats.org/officeDocument/2006/relationships/image" Target="../media/image66.jpeg"/><Relationship Id="rId2" Type="http://schemas.openxmlformats.org/officeDocument/2006/relationships/image" Target="../media/image46.png"/><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5.png"/><Relationship Id="rId32" Type="http://schemas.openxmlformats.org/officeDocument/2006/relationships/image" Target="../media/image72.png"/><Relationship Id="rId5" Type="http://schemas.openxmlformats.org/officeDocument/2006/relationships/image" Target="../media/image49.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8.jpeg"/><Relationship Id="rId10" Type="http://schemas.openxmlformats.org/officeDocument/2006/relationships/image" Target="../media/image54.png"/><Relationship Id="rId19" Type="http://schemas.openxmlformats.org/officeDocument/2006/relationships/image" Target="../media/image60.png"/><Relationship Id="rId31" Type="http://schemas.openxmlformats.org/officeDocument/2006/relationships/image" Target="../media/image71.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11.png"/><Relationship Id="rId22" Type="http://schemas.openxmlformats.org/officeDocument/2006/relationships/image" Target="../media/image63.png"/><Relationship Id="rId27" Type="http://schemas.openxmlformats.org/officeDocument/2006/relationships/hyperlink" Target="https://www.youtube.com/watch?v=nG3MIXkRMS0&amp;list=PL5uUen04IQNkFECI0L3r-7zGY9RBgIKw8" TargetMode="External"/><Relationship Id="rId30"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0719" y="71575"/>
            <a:ext cx="3909849" cy="1147244"/>
          </a:xfrm>
          <a:prstGeom prst="rect">
            <a:avLst/>
          </a:prstGeom>
          <a:noFill/>
          <a:ln w="9525" cap="flat" cmpd="sng">
            <a:solidFill>
              <a:schemeClr val="dk2"/>
            </a:solidFill>
            <a:prstDash val="solid"/>
            <a:round/>
            <a:headEnd type="none" w="sm" len="sm"/>
            <a:tailEnd type="none" w="sm" len="sm"/>
          </a:ln>
        </p:spPr>
      </p:pic>
      <p:sp>
        <p:nvSpPr>
          <p:cNvPr id="61" name="Google Shape;61;p14"/>
          <p:cNvSpPr txBox="1">
            <a:spLocks noGrp="1"/>
          </p:cNvSpPr>
          <p:nvPr>
            <p:ph type="title"/>
          </p:nvPr>
        </p:nvSpPr>
        <p:spPr>
          <a:xfrm>
            <a:off x="94593" y="1106034"/>
            <a:ext cx="4142682" cy="1146930"/>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600" dirty="0">
                <a:latin typeface="Century Gothic"/>
                <a:ea typeface="Century Gothic"/>
                <a:cs typeface="Century Gothic"/>
                <a:sym typeface="Century Gothic"/>
              </a:rPr>
              <a:t>What</a:t>
            </a:r>
            <a:r>
              <a:rPr lang="en-GB" sz="3600" dirty="0">
                <a:latin typeface="Consolas"/>
                <a:ea typeface="Consolas"/>
                <a:cs typeface="Consolas"/>
                <a:sym typeface="Consolas"/>
              </a:rPr>
              <a:t>?</a:t>
            </a:r>
            <a:r>
              <a:rPr lang="en-GB" sz="3600" dirty="0">
                <a:latin typeface="Century Gothic"/>
                <a:ea typeface="Century Gothic"/>
                <a:cs typeface="Century Gothic"/>
                <a:sym typeface="Century Gothic"/>
              </a:rPr>
              <a:t> </a:t>
            </a:r>
            <a:r>
              <a:rPr lang="en-GB" sz="1400" dirty="0">
                <a:latin typeface="Century Gothic"/>
                <a:ea typeface="Century Gothic"/>
                <a:cs typeface="Century Gothic"/>
                <a:sym typeface="Century Gothic"/>
              </a:rPr>
              <a:t>Create a visual art journal which reflects aspects of your own life in lock down and personality in a small A5 sketchbook or altered book.</a:t>
            </a:r>
            <a:endParaRPr sz="1400" dirty="0">
              <a:latin typeface="Century Gothic"/>
              <a:ea typeface="Century Gothic"/>
              <a:cs typeface="Century Gothic"/>
              <a:sym typeface="Century Gothic"/>
            </a:endParaRPr>
          </a:p>
        </p:txBody>
      </p:sp>
      <p:pic>
        <p:nvPicPr>
          <p:cNvPr id="66" name="Google Shape;66;p14"/>
          <p:cNvPicPr preferRelativeResize="0"/>
          <p:nvPr/>
        </p:nvPicPr>
        <p:blipFill rotWithShape="1">
          <a:blip r:embed="rId4" cstate="email">
            <a:alphaModFix/>
            <a:extLst>
              <a:ext uri="{28A0092B-C50C-407E-A947-70E740481C1C}">
                <a14:useLocalDpi xmlns:a14="http://schemas.microsoft.com/office/drawing/2010/main"/>
              </a:ext>
            </a:extLst>
          </a:blip>
          <a:srcRect t="4310" r="4379" b="4435"/>
          <a:stretch/>
        </p:blipFill>
        <p:spPr>
          <a:xfrm>
            <a:off x="2061632" y="4819600"/>
            <a:ext cx="2259724" cy="2017988"/>
          </a:xfrm>
          <a:prstGeom prst="rect">
            <a:avLst/>
          </a:prstGeom>
          <a:noFill/>
          <a:ln>
            <a:noFill/>
          </a:ln>
        </p:spPr>
      </p:pic>
      <p:sp>
        <p:nvSpPr>
          <p:cNvPr id="62" name="Google Shape;62;p14"/>
          <p:cNvSpPr txBox="1">
            <a:spLocks noGrp="1"/>
          </p:cNvSpPr>
          <p:nvPr>
            <p:ph type="title"/>
          </p:nvPr>
        </p:nvSpPr>
        <p:spPr>
          <a:xfrm>
            <a:off x="94593" y="2286080"/>
            <a:ext cx="4136300" cy="1229182"/>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600" dirty="0">
                <a:latin typeface="Century Gothic"/>
                <a:ea typeface="Century Gothic"/>
                <a:cs typeface="Century Gothic"/>
                <a:sym typeface="Century Gothic"/>
              </a:rPr>
              <a:t>How</a:t>
            </a:r>
            <a:r>
              <a:rPr lang="en-GB" sz="3600" dirty="0">
                <a:latin typeface="Consolas"/>
                <a:ea typeface="Consolas"/>
                <a:cs typeface="Consolas"/>
                <a:sym typeface="Consolas"/>
              </a:rPr>
              <a:t>?</a:t>
            </a:r>
            <a:r>
              <a:rPr lang="en-GB" sz="3600" dirty="0">
                <a:latin typeface="Century Gothic"/>
                <a:ea typeface="Century Gothic"/>
                <a:cs typeface="Century Gothic"/>
                <a:sym typeface="Century Gothic"/>
              </a:rPr>
              <a:t> </a:t>
            </a:r>
            <a:r>
              <a:rPr lang="en-GB" sz="1400" dirty="0">
                <a:latin typeface="Century Gothic"/>
                <a:ea typeface="Century Gothic"/>
                <a:cs typeface="Century Gothic"/>
                <a:sym typeface="Century Gothic"/>
              </a:rPr>
              <a:t>Use a combination of drawings, paintings and text/words to illustrate the suggested themes using a range of materials, techniques and processes.</a:t>
            </a:r>
            <a:endParaRPr sz="1400" dirty="0">
              <a:latin typeface="Century Gothic"/>
              <a:ea typeface="Century Gothic"/>
              <a:cs typeface="Century Gothic"/>
              <a:sym typeface="Century Gothic"/>
            </a:endParaRPr>
          </a:p>
        </p:txBody>
      </p:sp>
      <p:sp>
        <p:nvSpPr>
          <p:cNvPr id="63" name="Google Shape;63;p14"/>
          <p:cNvSpPr txBox="1">
            <a:spLocks noGrp="1"/>
          </p:cNvSpPr>
          <p:nvPr>
            <p:ph type="title"/>
          </p:nvPr>
        </p:nvSpPr>
        <p:spPr>
          <a:xfrm>
            <a:off x="94593" y="3557302"/>
            <a:ext cx="4142682" cy="1348210"/>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GB" sz="3600" dirty="0">
                <a:latin typeface="Century Gothic"/>
                <a:ea typeface="Century Gothic"/>
                <a:cs typeface="Century Gothic"/>
                <a:sym typeface="Century Gothic"/>
              </a:rPr>
              <a:t>Why</a:t>
            </a:r>
            <a:r>
              <a:rPr lang="en-GB" sz="3600" dirty="0">
                <a:latin typeface="Consolas"/>
                <a:ea typeface="Consolas"/>
                <a:cs typeface="Consolas"/>
                <a:sym typeface="Consolas"/>
              </a:rPr>
              <a:t>?</a:t>
            </a:r>
            <a:r>
              <a:rPr lang="en-GB" sz="3600" dirty="0">
                <a:latin typeface="Century Gothic"/>
                <a:ea typeface="Century Gothic"/>
                <a:cs typeface="Century Gothic"/>
                <a:sym typeface="Century Gothic"/>
              </a:rPr>
              <a:t> </a:t>
            </a:r>
            <a:r>
              <a:rPr lang="en-GB" sz="1400" dirty="0">
                <a:latin typeface="Century Gothic"/>
                <a:ea typeface="Century Gothic"/>
                <a:cs typeface="Century Gothic"/>
                <a:sym typeface="Century Gothic"/>
              </a:rPr>
              <a:t>To develop and refine your observation drawing skills by looking more closely at things around you that you see every day, and to explore skills in creating drawings from imagination.</a:t>
            </a:r>
            <a:endParaRPr sz="1400" dirty="0">
              <a:latin typeface="Century Gothic"/>
              <a:ea typeface="Century Gothic"/>
              <a:cs typeface="Century Gothic"/>
              <a:sym typeface="Century Gothic"/>
            </a:endParaRPr>
          </a:p>
        </p:txBody>
      </p:sp>
      <p:pic>
        <p:nvPicPr>
          <p:cNvPr id="65" name="Google Shape;65;p14"/>
          <p:cNvPicPr preferRelativeResize="0"/>
          <p:nvPr/>
        </p:nvPicPr>
        <p:blipFill rotWithShape="1">
          <a:blip r:embed="rId5" cstate="email">
            <a:alphaModFix/>
            <a:extLst>
              <a:ext uri="{28A0092B-C50C-407E-A947-70E740481C1C}">
                <a14:useLocalDpi xmlns:a14="http://schemas.microsoft.com/office/drawing/2010/main"/>
              </a:ext>
            </a:extLst>
          </a:blip>
          <a:srcRect t="-347" r="4264" b="4347"/>
          <a:stretch/>
        </p:blipFill>
        <p:spPr>
          <a:xfrm>
            <a:off x="0" y="4947552"/>
            <a:ext cx="2081048" cy="1943415"/>
          </a:xfrm>
          <a:prstGeom prst="rect">
            <a:avLst/>
          </a:prstGeom>
          <a:noFill/>
          <a:ln>
            <a:noFill/>
          </a:ln>
        </p:spPr>
      </p:pic>
      <p:sp>
        <p:nvSpPr>
          <p:cNvPr id="9" name="Google Shape;78;p15"/>
          <p:cNvSpPr txBox="1">
            <a:spLocks/>
          </p:cNvSpPr>
          <p:nvPr/>
        </p:nvSpPr>
        <p:spPr>
          <a:xfrm>
            <a:off x="4418663" y="711212"/>
            <a:ext cx="4651765" cy="1471105"/>
          </a:xfrm>
          <a:prstGeom prst="rect">
            <a:avLst/>
          </a:prstGeom>
          <a:solidFill>
            <a:srgbClr val="F7F4EE"/>
          </a:solidFill>
          <a:ln w="19050" cap="flat" cmpd="sng">
            <a:solidFill>
              <a:srgbClr val="000000"/>
            </a:solidFill>
            <a:prstDash val="dash"/>
            <a:round/>
            <a:headEnd type="none" w="sm" len="sm"/>
            <a:tailEnd type="none" w="sm" len="sm"/>
          </a:ln>
        </p:spPr>
        <p:txBody>
          <a:bodyPr spcFirstLastPara="1" vert="horz" wrap="square" lIns="91425" tIns="45700" rIns="91425" bIns="457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600"/>
              </a:spcAft>
              <a:buFont typeface="Arial" panose="020B0604020202020204" pitchFamily="34" charset="0"/>
              <a:buNone/>
            </a:pPr>
            <a:r>
              <a:rPr lang="en-GB" sz="1400" dirty="0">
                <a:latin typeface="Century Gothic"/>
                <a:ea typeface="Century Gothic"/>
                <a:cs typeface="Century Gothic"/>
                <a:sym typeface="Century Gothic"/>
              </a:rPr>
              <a:t>Task 1: Create a sketchbook, try to use one that is no bigger than A5 in size. You can buy an A5 sketchbook and adapt, but it’s also just as easy to make your own - look at some of these examples for ideas. Just use whatever you have available at home. Check out the links and look on YouTube for ideas linked to handmade artist sketchbooks.</a:t>
            </a:r>
            <a:endParaRPr lang="en-GB" sz="1400" dirty="0"/>
          </a:p>
        </p:txBody>
      </p:sp>
      <p:pic>
        <p:nvPicPr>
          <p:cNvPr id="11" name="Google Shape;71;p1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75030" y="85097"/>
            <a:ext cx="3622887" cy="560100"/>
          </a:xfrm>
          <a:prstGeom prst="rect">
            <a:avLst/>
          </a:prstGeom>
          <a:noFill/>
          <a:ln>
            <a:noFill/>
          </a:ln>
        </p:spPr>
      </p:pic>
      <p:sp>
        <p:nvSpPr>
          <p:cNvPr id="10" name="Google Shape;72;p15"/>
          <p:cNvSpPr txBox="1">
            <a:spLocks/>
          </p:cNvSpPr>
          <p:nvPr/>
        </p:nvSpPr>
        <p:spPr>
          <a:xfrm>
            <a:off x="4964524" y="85097"/>
            <a:ext cx="3622887" cy="560100"/>
          </a:xfrm>
          <a:prstGeom prst="rect">
            <a:avLst/>
          </a:prstGeom>
          <a:noFill/>
          <a:ln w="9525" cap="flat" cmpd="sng">
            <a:solidFill>
              <a:srgbClr val="000000"/>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buFont typeface="Calibri"/>
              <a:buNone/>
            </a:pPr>
            <a:r>
              <a:rPr lang="en-GB" sz="1800" b="1" dirty="0">
                <a:latin typeface="Century Gothic"/>
                <a:ea typeface="Century Gothic"/>
                <a:cs typeface="Century Gothic"/>
                <a:sym typeface="Century Gothic"/>
              </a:rPr>
              <a:t>Sketchbook and Journal ideas</a:t>
            </a:r>
          </a:p>
        </p:txBody>
      </p:sp>
      <p:pic>
        <p:nvPicPr>
          <p:cNvPr id="12" name="Google Shape;80;p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360190" y="2286080"/>
            <a:ext cx="1845044" cy="1266611"/>
          </a:xfrm>
          <a:prstGeom prst="rect">
            <a:avLst/>
          </a:prstGeom>
          <a:noFill/>
          <a:ln w="9525" cap="flat" cmpd="sng">
            <a:solidFill>
              <a:schemeClr val="dk2"/>
            </a:solidFill>
            <a:prstDash val="solid"/>
            <a:round/>
            <a:headEnd type="none" w="sm" len="sm"/>
            <a:tailEnd type="none" w="sm" len="sm"/>
          </a:ln>
        </p:spPr>
      </p:pic>
      <p:sp>
        <p:nvSpPr>
          <p:cNvPr id="2" name="Rectangle 1"/>
          <p:cNvSpPr/>
          <p:nvPr/>
        </p:nvSpPr>
        <p:spPr>
          <a:xfrm>
            <a:off x="-78830" y="35421"/>
            <a:ext cx="4572000" cy="1089529"/>
          </a:xfrm>
          <a:prstGeom prst="rect">
            <a:avLst/>
          </a:prstGeom>
        </p:spPr>
        <p:txBody>
          <a:bodyPr>
            <a:spAutoFit/>
          </a:bodyPr>
          <a:lstStyle/>
          <a:p>
            <a:pPr lvl="0" algn="ctr">
              <a:lnSpc>
                <a:spcPct val="90000"/>
              </a:lnSpc>
            </a:pPr>
            <a:r>
              <a:rPr lang="en-GB" sz="2400" b="1" dirty="0">
                <a:solidFill>
                  <a:schemeClr val="dk1"/>
                </a:solidFill>
                <a:latin typeface="Century Gothic"/>
                <a:ea typeface="Century Gothic"/>
                <a:cs typeface="Century Gothic"/>
                <a:sym typeface="Century Gothic"/>
              </a:rPr>
              <a:t>Y12 A level Art</a:t>
            </a:r>
            <a:r>
              <a:rPr lang="en-GB" sz="3600" b="1" dirty="0">
                <a:solidFill>
                  <a:schemeClr val="dk1"/>
                </a:solidFill>
                <a:latin typeface="Century Gothic"/>
                <a:ea typeface="Century Gothic"/>
                <a:cs typeface="Century Gothic"/>
                <a:sym typeface="Century Gothic"/>
              </a:rPr>
              <a:t> </a:t>
            </a:r>
          </a:p>
          <a:p>
            <a:pPr lvl="0" algn="ctr">
              <a:lnSpc>
                <a:spcPct val="90000"/>
              </a:lnSpc>
            </a:pPr>
            <a:r>
              <a:rPr lang="en-GB" b="1" dirty="0">
                <a:solidFill>
                  <a:schemeClr val="dk1"/>
                </a:solidFill>
                <a:latin typeface="Century Gothic"/>
                <a:ea typeface="Century Gothic"/>
                <a:cs typeface="Century Gothic"/>
                <a:sym typeface="Century Gothic"/>
              </a:rPr>
              <a:t>Journal Transition Project</a:t>
            </a:r>
          </a:p>
          <a:p>
            <a:pPr lvl="0" algn="ctr">
              <a:lnSpc>
                <a:spcPct val="90000"/>
              </a:lnSpc>
            </a:pPr>
            <a:r>
              <a:rPr lang="en-GB" b="1" dirty="0">
                <a:solidFill>
                  <a:schemeClr val="dk1"/>
                </a:solidFill>
                <a:latin typeface="Century Gothic"/>
                <a:ea typeface="Century Gothic"/>
                <a:cs typeface="Century Gothic"/>
                <a:sym typeface="Century Gothic"/>
              </a:rPr>
              <a:t>2020</a:t>
            </a:r>
          </a:p>
        </p:txBody>
      </p:sp>
      <p:cxnSp>
        <p:nvCxnSpPr>
          <p:cNvPr id="4" name="Straight Connector 3"/>
          <p:cNvCxnSpPr/>
          <p:nvPr/>
        </p:nvCxnSpPr>
        <p:spPr>
          <a:xfrm>
            <a:off x="4325007" y="85097"/>
            <a:ext cx="0" cy="6772903"/>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6" name="Google Shape;73;p15"/>
          <p:cNvSpPr txBox="1"/>
          <p:nvPr/>
        </p:nvSpPr>
        <p:spPr>
          <a:xfrm>
            <a:off x="7653712" y="3816396"/>
            <a:ext cx="1510370" cy="41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50" u="sng" dirty="0">
                <a:solidFill>
                  <a:schemeClr val="dk1"/>
                </a:solidFill>
                <a:latin typeface="Century Gothic"/>
                <a:ea typeface="Century Gothic"/>
                <a:cs typeface="Century Gothic"/>
                <a:sym typeface="Century Gothic"/>
                <a:hlinkClick r:id="rId8"/>
              </a:rPr>
              <a:t>https://www.accessart.org.uk/sketchbooks-an-online-course-for-children-families-parents-teachers/?fbclid=IwAR0eXgOhXUnmJdtsLP-0-SaSrYINphDO0pQP2KlcHuOGrEHLQMQpDJc2IYk</a:t>
            </a:r>
            <a:endParaRPr sz="105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p:txBody>
      </p:sp>
      <p:pic>
        <p:nvPicPr>
          <p:cNvPr id="17" name="Google Shape;75;p1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938344" y="2248332"/>
            <a:ext cx="1814833" cy="1566923"/>
          </a:xfrm>
          <a:prstGeom prst="rect">
            <a:avLst/>
          </a:prstGeom>
          <a:noFill/>
          <a:ln w="9525" cap="flat" cmpd="sng">
            <a:solidFill>
              <a:srgbClr val="000000"/>
            </a:solidFill>
            <a:prstDash val="solid"/>
            <a:round/>
            <a:headEnd type="none" w="sm" len="sm"/>
            <a:tailEnd type="none" w="sm" len="sm"/>
          </a:ln>
        </p:spPr>
      </p:pic>
      <p:sp>
        <p:nvSpPr>
          <p:cNvPr id="18" name="Google Shape;83;p15"/>
          <p:cNvSpPr txBox="1"/>
          <p:nvPr/>
        </p:nvSpPr>
        <p:spPr>
          <a:xfrm>
            <a:off x="7818570" y="2248332"/>
            <a:ext cx="1251858" cy="1524952"/>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dirty="0">
                <a:latin typeface="Century Gothic"/>
                <a:ea typeface="Century Gothic"/>
                <a:cs typeface="Century Gothic"/>
                <a:sym typeface="Century Gothic"/>
              </a:rPr>
              <a:t>You can use an old, damaged or unwanted paper or hardback book and draw on top of the pages and words</a:t>
            </a:r>
            <a:endParaRPr sz="1100" dirty="0">
              <a:latin typeface="Century Gothic"/>
              <a:ea typeface="Century Gothic"/>
              <a:cs typeface="Century Gothic"/>
              <a:sym typeface="Century Gothic"/>
            </a:endParaRPr>
          </a:p>
        </p:txBody>
      </p:sp>
      <p:pic>
        <p:nvPicPr>
          <p:cNvPr id="19" name="Google Shape;85;p1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1324254">
            <a:off x="7332901" y="3099953"/>
            <a:ext cx="559874" cy="437841"/>
          </a:xfrm>
          <a:prstGeom prst="rect">
            <a:avLst/>
          </a:prstGeom>
          <a:noFill/>
          <a:ln>
            <a:noFill/>
          </a:ln>
        </p:spPr>
      </p:pic>
      <p:sp>
        <p:nvSpPr>
          <p:cNvPr id="21" name="Google Shape;84;p15"/>
          <p:cNvSpPr txBox="1"/>
          <p:nvPr/>
        </p:nvSpPr>
        <p:spPr>
          <a:xfrm>
            <a:off x="4345671" y="3591573"/>
            <a:ext cx="1469758" cy="1122248"/>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dirty="0">
                <a:latin typeface="Century Gothic"/>
                <a:ea typeface="Century Gothic"/>
                <a:cs typeface="Century Gothic"/>
                <a:sym typeface="Century Gothic"/>
              </a:rPr>
              <a:t>Create an accordion or concertina journal by folding and gluing paper into a long strip.</a:t>
            </a:r>
            <a:endParaRPr sz="1100" dirty="0">
              <a:latin typeface="Century Gothic"/>
              <a:ea typeface="Century Gothic"/>
              <a:cs typeface="Century Gothic"/>
              <a:sym typeface="Century Gothic"/>
            </a:endParaRPr>
          </a:p>
        </p:txBody>
      </p:sp>
      <p:pic>
        <p:nvPicPr>
          <p:cNvPr id="20" name="Google Shape;81;p15"/>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764807" y="3881270"/>
            <a:ext cx="1959475" cy="1432188"/>
          </a:xfrm>
          <a:prstGeom prst="rect">
            <a:avLst/>
          </a:prstGeom>
          <a:noFill/>
          <a:ln w="9525" cap="flat" cmpd="sng">
            <a:solidFill>
              <a:schemeClr val="dk2"/>
            </a:solidFill>
            <a:prstDash val="solid"/>
            <a:round/>
            <a:headEnd type="none" w="sm" len="sm"/>
            <a:tailEnd type="none" w="sm" len="sm"/>
          </a:ln>
        </p:spPr>
      </p:pic>
      <p:pic>
        <p:nvPicPr>
          <p:cNvPr id="22" name="Google Shape;89;p15"/>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rot="2914658">
            <a:off x="5564236" y="3706750"/>
            <a:ext cx="426988" cy="417622"/>
          </a:xfrm>
          <a:prstGeom prst="rect">
            <a:avLst/>
          </a:prstGeom>
          <a:noFill/>
          <a:ln>
            <a:noFill/>
          </a:ln>
        </p:spPr>
      </p:pic>
      <p:pic>
        <p:nvPicPr>
          <p:cNvPr id="23" name="Google Shape;77;p1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420119" y="5652020"/>
            <a:ext cx="1707671" cy="1220675"/>
          </a:xfrm>
          <a:prstGeom prst="rect">
            <a:avLst/>
          </a:prstGeom>
          <a:noFill/>
          <a:ln w="9525" cap="flat" cmpd="sng">
            <a:solidFill>
              <a:srgbClr val="000000"/>
            </a:solidFill>
            <a:prstDash val="solid"/>
            <a:round/>
            <a:headEnd type="none" w="sm" len="sm"/>
            <a:tailEnd type="none" w="sm" len="sm"/>
          </a:ln>
        </p:spPr>
      </p:pic>
      <p:sp>
        <p:nvSpPr>
          <p:cNvPr id="24" name="Google Shape;79;p15"/>
          <p:cNvSpPr txBox="1"/>
          <p:nvPr/>
        </p:nvSpPr>
        <p:spPr>
          <a:xfrm>
            <a:off x="4409088" y="5860074"/>
            <a:ext cx="2871264" cy="974400"/>
          </a:xfrm>
          <a:prstGeom prst="rect">
            <a:avLst/>
          </a:prstGeom>
          <a:solidFill>
            <a:srgbClr val="F3F3F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dirty="0">
                <a:latin typeface="Century Gothic"/>
                <a:ea typeface="Century Gothic"/>
                <a:cs typeface="Century Gothic"/>
                <a:sym typeface="Century Gothic"/>
              </a:rPr>
              <a:t>Cardboard cover folded in half with a range of papers inside. Bound together by wrapping some string or an elastic band around the middle.</a:t>
            </a:r>
            <a:endParaRPr sz="1100" dirty="0">
              <a:latin typeface="Century Gothic"/>
              <a:ea typeface="Century Gothic"/>
              <a:cs typeface="Century Gothic"/>
              <a:sym typeface="Century Gothic"/>
            </a:endParaRPr>
          </a:p>
        </p:txBody>
      </p:sp>
      <p:pic>
        <p:nvPicPr>
          <p:cNvPr id="25" name="Google Shape;87;p1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12471758">
            <a:off x="6997915" y="6371659"/>
            <a:ext cx="532502" cy="579898"/>
          </a:xfrm>
          <a:prstGeom prst="rect">
            <a:avLst/>
          </a:prstGeom>
          <a:noFill/>
          <a:ln>
            <a:noFill/>
          </a:ln>
        </p:spPr>
      </p:pic>
      <p:pic>
        <p:nvPicPr>
          <p:cNvPr id="26" name="Google Shape;76;p15"/>
          <p:cNvPicPr preferRelativeResize="0"/>
          <p:nvPr/>
        </p:nvPicPr>
        <p:blipFill rotWithShape="1">
          <a:blip r:embed="rId15">
            <a:alphaModFix/>
          </a:blip>
          <a:srcRect/>
          <a:stretch/>
        </p:blipFill>
        <p:spPr>
          <a:xfrm>
            <a:off x="4504118" y="4729339"/>
            <a:ext cx="1199442" cy="1130736"/>
          </a:xfrm>
          <a:prstGeom prst="rect">
            <a:avLst/>
          </a:prstGeom>
          <a:noFill/>
          <a:ln w="9525" cap="flat" cmpd="sng">
            <a:solidFill>
              <a:srgbClr val="000000"/>
            </a:solidFill>
            <a:prstDash val="solid"/>
            <a:round/>
            <a:headEnd type="none" w="sm" len="sm"/>
            <a:tailEnd type="none" w="sm" len="sm"/>
          </a:ln>
        </p:spPr>
      </p:pic>
      <p:pic>
        <p:nvPicPr>
          <p:cNvPr id="27" name="Google Shape;86;p15"/>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2053335">
            <a:off x="5556619" y="5608877"/>
            <a:ext cx="442220" cy="313196"/>
          </a:xfrm>
          <a:prstGeom prst="rect">
            <a:avLst/>
          </a:prstGeom>
          <a:noFill/>
          <a:ln>
            <a:noFill/>
          </a:ln>
        </p:spPr>
      </p:pic>
    </p:spTree>
    <p:extLst>
      <p:ext uri="{BB962C8B-B14F-4D97-AF65-F5344CB8AC3E}">
        <p14:creationId xmlns:p14="http://schemas.microsoft.com/office/powerpoint/2010/main" val="198513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4225" y="180075"/>
            <a:ext cx="2150092" cy="355953"/>
          </a:xfrm>
          <a:prstGeom prst="rect">
            <a:avLst/>
          </a:prstGeom>
          <a:noFill/>
          <a:ln>
            <a:noFill/>
          </a:ln>
        </p:spPr>
      </p:pic>
      <p:sp>
        <p:nvSpPr>
          <p:cNvPr id="96" name="Google Shape;96;p16"/>
          <p:cNvSpPr txBox="1">
            <a:spLocks noGrp="1"/>
          </p:cNvSpPr>
          <p:nvPr>
            <p:ph type="title"/>
          </p:nvPr>
        </p:nvSpPr>
        <p:spPr>
          <a:xfrm>
            <a:off x="204099" y="180075"/>
            <a:ext cx="2150217" cy="355953"/>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sz="1800" b="1" dirty="0">
                <a:latin typeface="Century Gothic"/>
                <a:ea typeface="Century Gothic"/>
                <a:cs typeface="Century Gothic"/>
                <a:sym typeface="Century Gothic"/>
              </a:rPr>
              <a:t>What will I draw?</a:t>
            </a:r>
            <a:endParaRPr sz="1800" b="1" dirty="0">
              <a:latin typeface="Century Gothic"/>
              <a:ea typeface="Century Gothic"/>
              <a:cs typeface="Century Gothic"/>
              <a:sym typeface="Century Gothic"/>
            </a:endParaRPr>
          </a:p>
        </p:txBody>
      </p:sp>
      <p:sp>
        <p:nvSpPr>
          <p:cNvPr id="97" name="Google Shape;97;p16"/>
          <p:cNvSpPr txBox="1">
            <a:spLocks noGrp="1"/>
          </p:cNvSpPr>
          <p:nvPr>
            <p:ph type="body" idx="1"/>
          </p:nvPr>
        </p:nvSpPr>
        <p:spPr>
          <a:xfrm>
            <a:off x="84083" y="611678"/>
            <a:ext cx="4130565" cy="2008622"/>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400" dirty="0">
                <a:latin typeface="Century Gothic"/>
                <a:ea typeface="Century Gothic"/>
                <a:cs typeface="Century Gothic"/>
                <a:sym typeface="Century Gothic"/>
              </a:rPr>
              <a:t>Each double page will have </a:t>
            </a:r>
          </a:p>
          <a:p>
            <a:pPr marL="0" lvl="0" indent="0" algn="l" rtl="0">
              <a:lnSpc>
                <a:spcPct val="90000"/>
              </a:lnSpc>
              <a:spcBef>
                <a:spcPts val="0"/>
              </a:spcBef>
              <a:spcAft>
                <a:spcPts val="0"/>
              </a:spcAft>
              <a:buNone/>
            </a:pPr>
            <a:r>
              <a:rPr lang="en-GB" sz="1400" dirty="0">
                <a:latin typeface="Century Gothic"/>
                <a:ea typeface="Century Gothic"/>
                <a:cs typeface="Century Gothic"/>
                <a:sym typeface="Century Gothic"/>
              </a:rPr>
              <a:t>a task which should take you </a:t>
            </a:r>
          </a:p>
          <a:p>
            <a:pPr marL="0" lvl="0" indent="0" algn="l" rtl="0">
              <a:lnSpc>
                <a:spcPct val="90000"/>
              </a:lnSpc>
              <a:spcBef>
                <a:spcPts val="0"/>
              </a:spcBef>
              <a:spcAft>
                <a:spcPts val="0"/>
              </a:spcAft>
              <a:buNone/>
            </a:pPr>
            <a:r>
              <a:rPr lang="en-GB" sz="1400" dirty="0">
                <a:latin typeface="Century Gothic"/>
                <a:ea typeface="Century Gothic"/>
                <a:cs typeface="Century Gothic"/>
                <a:sym typeface="Century Gothic"/>
              </a:rPr>
              <a:t>up to at least the Summer term.</a:t>
            </a:r>
          </a:p>
          <a:p>
            <a:pPr marL="0" lvl="0" indent="0" algn="l" rtl="0">
              <a:lnSpc>
                <a:spcPct val="90000"/>
              </a:lnSpc>
              <a:spcBef>
                <a:spcPts val="0"/>
              </a:spcBef>
              <a:spcAft>
                <a:spcPts val="0"/>
              </a:spcAft>
              <a:buNone/>
            </a:pPr>
            <a:r>
              <a:rPr lang="en-GB" sz="1400" dirty="0">
                <a:latin typeface="Century Gothic"/>
                <a:ea typeface="Century Gothic"/>
                <a:cs typeface="Century Gothic"/>
                <a:sym typeface="Century Gothic"/>
              </a:rPr>
              <a:t>You can draw from direct observation, use your own photos or find images on the internet as inspiration. Look at the slides below with artists who use sketchbooks and journals. You can add more pages and continue it over the Summer too, ready to bring back in September.</a:t>
            </a:r>
            <a:endParaRPr sz="1400" dirty="0"/>
          </a:p>
        </p:txBody>
      </p:sp>
      <p:sp>
        <p:nvSpPr>
          <p:cNvPr id="100" name="Google Shape;100;p16"/>
          <p:cNvSpPr txBox="1"/>
          <p:nvPr/>
        </p:nvSpPr>
        <p:spPr>
          <a:xfrm>
            <a:off x="2349004" y="5222841"/>
            <a:ext cx="1198825" cy="1559959"/>
          </a:xfrm>
          <a:prstGeom prst="rect">
            <a:avLst/>
          </a:prstGeom>
          <a:solidFill>
            <a:srgbClr val="F3F3F3"/>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Receipts</a:t>
            </a:r>
            <a:endParaRPr sz="1200" dirty="0">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Tickets</a:t>
            </a:r>
            <a:endParaRPr sz="1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Wrappers</a:t>
            </a:r>
            <a:endParaRPr sz="1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Scrap paper</a:t>
            </a:r>
            <a:endParaRPr sz="1200" dirty="0">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Envelopes</a:t>
            </a:r>
            <a:endParaRPr sz="1200" dirty="0">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Postcards</a:t>
            </a:r>
            <a:endParaRPr sz="1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Flyers</a:t>
            </a:r>
            <a:endParaRPr sz="12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Newspapers</a:t>
            </a:r>
            <a:endParaRPr sz="1200" dirty="0">
              <a:solidFill>
                <a:schemeClr val="dk1"/>
              </a:solidFill>
              <a:latin typeface="Century Gothic"/>
              <a:ea typeface="Century Gothic"/>
              <a:cs typeface="Century Gothic"/>
              <a:sym typeface="Century Gothic"/>
            </a:endParaRPr>
          </a:p>
        </p:txBody>
      </p:sp>
      <p:pic>
        <p:nvPicPr>
          <p:cNvPr id="101" name="Google Shape;101;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55" y="4828675"/>
            <a:ext cx="2247900" cy="2029325"/>
          </a:xfrm>
          <a:prstGeom prst="rect">
            <a:avLst/>
          </a:prstGeom>
          <a:noFill/>
          <a:ln>
            <a:noFill/>
          </a:ln>
        </p:spPr>
      </p:pic>
      <p:sp>
        <p:nvSpPr>
          <p:cNvPr id="102" name="Google Shape;102;p16"/>
          <p:cNvSpPr txBox="1">
            <a:spLocks noGrp="1"/>
          </p:cNvSpPr>
          <p:nvPr>
            <p:ph type="title"/>
          </p:nvPr>
        </p:nvSpPr>
        <p:spPr>
          <a:xfrm>
            <a:off x="-22432" y="3825957"/>
            <a:ext cx="4325007" cy="4425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sz="1200" dirty="0">
                <a:latin typeface="Century Gothic"/>
                <a:ea typeface="Century Gothic"/>
                <a:cs typeface="Century Gothic"/>
                <a:sym typeface="Century Gothic"/>
              </a:rPr>
              <a:t>You can also collage things into your journal and draw on top of them</a:t>
            </a:r>
            <a:endParaRPr sz="1200" dirty="0">
              <a:latin typeface="Century Gothic"/>
              <a:ea typeface="Century Gothic"/>
              <a:cs typeface="Century Gothic"/>
              <a:sym typeface="Century Gothic"/>
            </a:endParaRPr>
          </a:p>
        </p:txBody>
      </p:sp>
      <p:pic>
        <p:nvPicPr>
          <p:cNvPr id="104" name="Google Shape;104;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764222" y="4123983"/>
            <a:ext cx="1560786" cy="1179472"/>
          </a:xfrm>
          <a:prstGeom prst="rect">
            <a:avLst/>
          </a:prstGeom>
          <a:noFill/>
          <a:ln>
            <a:noFill/>
          </a:ln>
        </p:spPr>
      </p:pic>
      <p:pic>
        <p:nvPicPr>
          <p:cNvPr id="105" name="Google Shape;105;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15771" y="2673394"/>
            <a:ext cx="1242879" cy="1099470"/>
          </a:xfrm>
          <a:prstGeom prst="rect">
            <a:avLst/>
          </a:prstGeom>
          <a:noFill/>
          <a:ln>
            <a:noFill/>
          </a:ln>
        </p:spPr>
      </p:pic>
      <p:pic>
        <p:nvPicPr>
          <p:cNvPr id="106" name="Google Shape;106;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0580" y="4081214"/>
            <a:ext cx="949846" cy="897306"/>
          </a:xfrm>
          <a:prstGeom prst="rect">
            <a:avLst/>
          </a:prstGeom>
          <a:noFill/>
          <a:ln>
            <a:noFill/>
          </a:ln>
        </p:spPr>
      </p:pic>
      <p:pic>
        <p:nvPicPr>
          <p:cNvPr id="107" name="Google Shape;107;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90729" y="2664114"/>
            <a:ext cx="1133718" cy="1108750"/>
          </a:xfrm>
          <a:prstGeom prst="rect">
            <a:avLst/>
          </a:prstGeom>
          <a:noFill/>
          <a:ln>
            <a:noFill/>
          </a:ln>
        </p:spPr>
      </p:pic>
      <p:pic>
        <p:nvPicPr>
          <p:cNvPr id="108" name="Google Shape;108;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889044" y="85097"/>
            <a:ext cx="1391100" cy="1163375"/>
          </a:xfrm>
          <a:prstGeom prst="rect">
            <a:avLst/>
          </a:prstGeom>
          <a:noFill/>
          <a:ln>
            <a:noFill/>
          </a:ln>
        </p:spPr>
      </p:pic>
      <p:pic>
        <p:nvPicPr>
          <p:cNvPr id="109" name="Google Shape;109;p1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3355" y="2664114"/>
            <a:ext cx="1038775" cy="1108750"/>
          </a:xfrm>
          <a:prstGeom prst="rect">
            <a:avLst/>
          </a:prstGeom>
          <a:noFill/>
          <a:ln>
            <a:noFill/>
          </a:ln>
        </p:spPr>
      </p:pic>
      <p:pic>
        <p:nvPicPr>
          <p:cNvPr id="110" name="Google Shape;110;p1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781711">
            <a:off x="1833712" y="6269545"/>
            <a:ext cx="755837" cy="497605"/>
          </a:xfrm>
          <a:prstGeom prst="rect">
            <a:avLst/>
          </a:prstGeom>
          <a:noFill/>
          <a:ln>
            <a:noFill/>
          </a:ln>
        </p:spPr>
      </p:pic>
      <p:cxnSp>
        <p:nvCxnSpPr>
          <p:cNvPr id="18" name="Straight Connector 17"/>
          <p:cNvCxnSpPr/>
          <p:nvPr/>
        </p:nvCxnSpPr>
        <p:spPr>
          <a:xfrm>
            <a:off x="4325007" y="85097"/>
            <a:ext cx="0" cy="6772903"/>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9" name="Google Shape;115;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31728" y="177258"/>
            <a:ext cx="3560937" cy="560100"/>
          </a:xfrm>
          <a:prstGeom prst="rect">
            <a:avLst/>
          </a:prstGeom>
          <a:noFill/>
          <a:ln>
            <a:noFill/>
          </a:ln>
        </p:spPr>
      </p:pic>
      <p:sp>
        <p:nvSpPr>
          <p:cNvPr id="20" name="Google Shape;120;p17"/>
          <p:cNvSpPr txBox="1">
            <a:spLocks/>
          </p:cNvSpPr>
          <p:nvPr/>
        </p:nvSpPr>
        <p:spPr>
          <a:xfrm>
            <a:off x="4931728" y="149558"/>
            <a:ext cx="3560937" cy="560100"/>
          </a:xfrm>
          <a:prstGeom prst="rect">
            <a:avLst/>
          </a:prstGeom>
          <a:noFill/>
          <a:ln w="9525" cap="flat" cmpd="sng">
            <a:solidFill>
              <a:srgbClr val="000000"/>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buFont typeface="Calibri"/>
              <a:buNone/>
            </a:pPr>
            <a:r>
              <a:rPr lang="en-GB" sz="1800" b="1">
                <a:latin typeface="Century Gothic"/>
                <a:ea typeface="Century Gothic"/>
                <a:cs typeface="Century Gothic"/>
                <a:sym typeface="Century Gothic"/>
              </a:rPr>
              <a:t>Page inspiration and layout ideas</a:t>
            </a:r>
            <a:endParaRPr lang="en-GB" sz="1800" b="1" dirty="0">
              <a:latin typeface="Century Gothic"/>
              <a:ea typeface="Century Gothic"/>
              <a:cs typeface="Century Gothic"/>
              <a:sym typeface="Century Gothic"/>
            </a:endParaRPr>
          </a:p>
        </p:txBody>
      </p:sp>
      <p:pic>
        <p:nvPicPr>
          <p:cNvPr id="21" name="Google Shape;116;p17"/>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457471" y="817413"/>
            <a:ext cx="2562137" cy="2651001"/>
          </a:xfrm>
          <a:prstGeom prst="rect">
            <a:avLst/>
          </a:prstGeom>
          <a:noFill/>
          <a:ln w="9525" cap="flat" cmpd="sng">
            <a:solidFill>
              <a:srgbClr val="000000"/>
            </a:solidFill>
            <a:prstDash val="solid"/>
            <a:round/>
            <a:headEnd type="none" w="sm" len="sm"/>
            <a:tailEnd type="none" w="sm" len="sm"/>
          </a:ln>
        </p:spPr>
      </p:pic>
      <p:sp>
        <p:nvSpPr>
          <p:cNvPr id="22" name="Google Shape;117;p17"/>
          <p:cNvSpPr txBox="1"/>
          <p:nvPr/>
        </p:nvSpPr>
        <p:spPr>
          <a:xfrm>
            <a:off x="7019608" y="797244"/>
            <a:ext cx="2124392" cy="791679"/>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You can use </a:t>
            </a:r>
            <a:r>
              <a:rPr lang="en-GB" sz="1200" b="1" dirty="0">
                <a:solidFill>
                  <a:schemeClr val="dk1"/>
                </a:solidFill>
                <a:latin typeface="Century Gothic"/>
                <a:ea typeface="Century Gothic"/>
                <a:cs typeface="Century Gothic"/>
                <a:sym typeface="Century Gothic"/>
              </a:rPr>
              <a:t>small titles or dates </a:t>
            </a:r>
            <a:r>
              <a:rPr lang="en-GB" sz="1200" dirty="0">
                <a:solidFill>
                  <a:schemeClr val="dk1"/>
                </a:solidFill>
                <a:latin typeface="Century Gothic"/>
                <a:ea typeface="Century Gothic"/>
                <a:cs typeface="Century Gothic"/>
                <a:sym typeface="Century Gothic"/>
              </a:rPr>
              <a:t>using a relevant font as a way to give context to your page </a:t>
            </a:r>
            <a:endParaRPr sz="1200" dirty="0">
              <a:solidFill>
                <a:schemeClr val="dk1"/>
              </a:solidFill>
              <a:latin typeface="Century Gothic"/>
              <a:ea typeface="Century Gothic"/>
              <a:cs typeface="Century Gothic"/>
              <a:sym typeface="Century Gothic"/>
            </a:endParaRPr>
          </a:p>
        </p:txBody>
      </p:sp>
      <p:sp>
        <p:nvSpPr>
          <p:cNvPr id="23" name="Google Shape;119;p17"/>
          <p:cNvSpPr txBox="1"/>
          <p:nvPr/>
        </p:nvSpPr>
        <p:spPr>
          <a:xfrm>
            <a:off x="7237884" y="1680375"/>
            <a:ext cx="1906115" cy="798569"/>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Use </a:t>
            </a:r>
            <a:r>
              <a:rPr lang="en-GB" sz="1200" b="1" dirty="0">
                <a:solidFill>
                  <a:schemeClr val="dk1"/>
                </a:solidFill>
                <a:latin typeface="Century Gothic"/>
                <a:ea typeface="Century Gothic"/>
                <a:cs typeface="Century Gothic"/>
                <a:sym typeface="Century Gothic"/>
              </a:rPr>
              <a:t>annotation</a:t>
            </a:r>
            <a:r>
              <a:rPr lang="en-GB" sz="1200" dirty="0">
                <a:solidFill>
                  <a:schemeClr val="dk1"/>
                </a:solidFill>
                <a:latin typeface="Century Gothic"/>
                <a:ea typeface="Century Gothic"/>
                <a:cs typeface="Century Gothic"/>
                <a:sym typeface="Century Gothic"/>
              </a:rPr>
              <a:t> to write notes or add further information about the things you have drawn</a:t>
            </a:r>
            <a:endParaRPr sz="1200" dirty="0">
              <a:solidFill>
                <a:schemeClr val="dk1"/>
              </a:solidFill>
              <a:latin typeface="Century Gothic"/>
              <a:ea typeface="Century Gothic"/>
              <a:cs typeface="Century Gothic"/>
              <a:sym typeface="Century Gothic"/>
            </a:endParaRPr>
          </a:p>
        </p:txBody>
      </p:sp>
      <p:pic>
        <p:nvPicPr>
          <p:cNvPr id="24" name="Google Shape;126;p17"/>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1324267">
            <a:off x="6495717" y="1741541"/>
            <a:ext cx="827061" cy="449273"/>
          </a:xfrm>
          <a:prstGeom prst="rect">
            <a:avLst/>
          </a:prstGeom>
          <a:noFill/>
          <a:ln>
            <a:noFill/>
          </a:ln>
        </p:spPr>
      </p:pic>
      <p:pic>
        <p:nvPicPr>
          <p:cNvPr id="25" name="Google Shape;129;p17"/>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rot="10799996">
            <a:off x="6182749" y="845113"/>
            <a:ext cx="969322" cy="608296"/>
          </a:xfrm>
          <a:prstGeom prst="rect">
            <a:avLst/>
          </a:prstGeom>
          <a:noFill/>
          <a:ln>
            <a:noFill/>
          </a:ln>
        </p:spPr>
      </p:pic>
      <p:sp>
        <p:nvSpPr>
          <p:cNvPr id="26" name="Google Shape;131;p17"/>
          <p:cNvSpPr txBox="1"/>
          <p:nvPr/>
        </p:nvSpPr>
        <p:spPr>
          <a:xfrm>
            <a:off x="7019609" y="2592683"/>
            <a:ext cx="2124390" cy="1180182"/>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Use more than one media or technique per double page. Try </a:t>
            </a:r>
            <a:r>
              <a:rPr lang="en-GB" sz="1200" b="1" dirty="0">
                <a:solidFill>
                  <a:schemeClr val="dk1"/>
                </a:solidFill>
                <a:latin typeface="Century Gothic"/>
                <a:ea typeface="Century Gothic"/>
                <a:cs typeface="Century Gothic"/>
                <a:sym typeface="Century Gothic"/>
              </a:rPr>
              <a:t>using different techniques</a:t>
            </a:r>
            <a:r>
              <a:rPr lang="en-GB" sz="1200" dirty="0">
                <a:solidFill>
                  <a:schemeClr val="dk1"/>
                </a:solidFill>
                <a:latin typeface="Century Gothic"/>
                <a:ea typeface="Century Gothic"/>
                <a:cs typeface="Century Gothic"/>
                <a:sym typeface="Century Gothic"/>
              </a:rPr>
              <a:t>, such as cross hatching, continuous line, detailed tonal studies </a:t>
            </a:r>
            <a:r>
              <a:rPr lang="en-GB" sz="1200" dirty="0" err="1">
                <a:solidFill>
                  <a:schemeClr val="dk1"/>
                </a:solidFill>
                <a:latin typeface="Century Gothic"/>
                <a:ea typeface="Century Gothic"/>
                <a:cs typeface="Century Gothic"/>
                <a:sym typeface="Century Gothic"/>
              </a:rPr>
              <a:t>etc</a:t>
            </a:r>
            <a:endParaRPr sz="1200" dirty="0">
              <a:solidFill>
                <a:schemeClr val="dk1"/>
              </a:solidFill>
              <a:latin typeface="Century Gothic"/>
              <a:ea typeface="Century Gothic"/>
              <a:cs typeface="Century Gothic"/>
              <a:sym typeface="Century Gothic"/>
            </a:endParaRPr>
          </a:p>
        </p:txBody>
      </p:sp>
      <p:pic>
        <p:nvPicPr>
          <p:cNvPr id="27" name="Google Shape;133;p17"/>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571741">
            <a:off x="5788559" y="2905873"/>
            <a:ext cx="1385065" cy="412899"/>
          </a:xfrm>
          <a:prstGeom prst="rect">
            <a:avLst/>
          </a:prstGeom>
          <a:noFill/>
          <a:ln>
            <a:noFill/>
          </a:ln>
        </p:spPr>
      </p:pic>
      <p:sp>
        <p:nvSpPr>
          <p:cNvPr id="28" name="Google Shape;118;p17"/>
          <p:cNvSpPr txBox="1"/>
          <p:nvPr/>
        </p:nvSpPr>
        <p:spPr>
          <a:xfrm>
            <a:off x="6710979" y="4650615"/>
            <a:ext cx="2425500" cy="560100"/>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Use a range of </a:t>
            </a:r>
            <a:r>
              <a:rPr lang="en-GB" sz="1200" b="1" dirty="0">
                <a:solidFill>
                  <a:schemeClr val="dk1"/>
                </a:solidFill>
                <a:latin typeface="Century Gothic"/>
                <a:ea typeface="Century Gothic"/>
                <a:cs typeface="Century Gothic"/>
                <a:sym typeface="Century Gothic"/>
              </a:rPr>
              <a:t>different size drawings</a:t>
            </a:r>
            <a:r>
              <a:rPr lang="en-GB" sz="1200" dirty="0">
                <a:solidFill>
                  <a:schemeClr val="dk1"/>
                </a:solidFill>
                <a:latin typeface="Century Gothic"/>
                <a:ea typeface="Century Gothic"/>
                <a:cs typeface="Century Gothic"/>
                <a:sym typeface="Century Gothic"/>
              </a:rPr>
              <a:t> on the page and add small images and boxes </a:t>
            </a:r>
            <a:endParaRPr sz="1200" dirty="0">
              <a:solidFill>
                <a:schemeClr val="dk1"/>
              </a:solidFill>
              <a:latin typeface="Century Gothic"/>
              <a:ea typeface="Century Gothic"/>
              <a:cs typeface="Century Gothic"/>
              <a:sym typeface="Century Gothic"/>
            </a:endParaRPr>
          </a:p>
        </p:txBody>
      </p:sp>
      <p:pic>
        <p:nvPicPr>
          <p:cNvPr id="29" name="Google Shape;123;p17"/>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6886179" y="5281601"/>
            <a:ext cx="2250300" cy="1576399"/>
          </a:xfrm>
          <a:prstGeom prst="rect">
            <a:avLst/>
          </a:prstGeom>
          <a:noFill/>
          <a:ln w="9525" cap="flat" cmpd="sng">
            <a:solidFill>
              <a:srgbClr val="000000"/>
            </a:solidFill>
            <a:prstDash val="solid"/>
            <a:round/>
            <a:headEnd type="none" w="sm" len="sm"/>
            <a:tailEnd type="none" w="sm" len="sm"/>
          </a:ln>
        </p:spPr>
      </p:pic>
      <p:pic>
        <p:nvPicPr>
          <p:cNvPr id="30" name="Google Shape;128;p17"/>
          <p:cNvPicPr preferRelativeResize="0"/>
          <p:nvPr/>
        </p:nvPicPr>
        <p:blipFill>
          <a:blip r:embed="rId16" cstate="email">
            <a:alphaModFix/>
            <a:extLst>
              <a:ext uri="{28A0092B-C50C-407E-A947-70E740481C1C}">
                <a14:useLocalDpi xmlns:a14="http://schemas.microsoft.com/office/drawing/2010/main"/>
              </a:ext>
            </a:extLst>
          </a:blip>
          <a:stretch>
            <a:fillRect/>
          </a:stretch>
        </p:blipFill>
        <p:spPr>
          <a:xfrm rot="7410253">
            <a:off x="8457867" y="5438146"/>
            <a:ext cx="850417" cy="283335"/>
          </a:xfrm>
          <a:prstGeom prst="rect">
            <a:avLst/>
          </a:prstGeom>
          <a:noFill/>
          <a:ln>
            <a:noFill/>
          </a:ln>
        </p:spPr>
      </p:pic>
      <p:sp>
        <p:nvSpPr>
          <p:cNvPr id="31" name="Google Shape;132;p17"/>
          <p:cNvSpPr txBox="1"/>
          <p:nvPr/>
        </p:nvSpPr>
        <p:spPr>
          <a:xfrm>
            <a:off x="4523811" y="5590496"/>
            <a:ext cx="2326137" cy="1255446"/>
          </a:xfrm>
          <a:prstGeom prst="rect">
            <a:avLst/>
          </a:prstGeom>
          <a:solidFill>
            <a:srgbClr val="F7F4EE"/>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dirty="0">
                <a:solidFill>
                  <a:schemeClr val="dk1"/>
                </a:solidFill>
                <a:latin typeface="Century Gothic"/>
                <a:ea typeface="Century Gothic"/>
                <a:cs typeface="Century Gothic"/>
                <a:sym typeface="Century Gothic"/>
              </a:rPr>
              <a:t>Think about </a:t>
            </a:r>
            <a:r>
              <a:rPr lang="en-GB" sz="1200" b="1" dirty="0">
                <a:solidFill>
                  <a:schemeClr val="dk1"/>
                </a:solidFill>
                <a:latin typeface="Century Gothic"/>
                <a:ea typeface="Century Gothic"/>
                <a:cs typeface="Century Gothic"/>
                <a:sym typeface="Century Gothic"/>
              </a:rPr>
              <a:t>literacy</a:t>
            </a:r>
            <a:r>
              <a:rPr lang="en-GB" sz="1200" dirty="0">
                <a:solidFill>
                  <a:schemeClr val="dk1"/>
                </a:solidFill>
                <a:latin typeface="Century Gothic"/>
                <a:ea typeface="Century Gothic"/>
                <a:cs typeface="Century Gothic"/>
                <a:sym typeface="Century Gothic"/>
              </a:rPr>
              <a:t> when you annotate your pages, and use these to create a flow and visual story which travels across different pages. </a:t>
            </a:r>
            <a:endParaRPr sz="1200" dirty="0">
              <a:solidFill>
                <a:schemeClr val="dk1"/>
              </a:solidFill>
              <a:latin typeface="Century Gothic"/>
              <a:ea typeface="Century Gothic"/>
              <a:cs typeface="Century Gothic"/>
              <a:sym typeface="Century Gothic"/>
            </a:endParaRPr>
          </a:p>
        </p:txBody>
      </p:sp>
      <p:pic>
        <p:nvPicPr>
          <p:cNvPr id="32" name="Google Shape;134;p17"/>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rot="-32">
            <a:off x="6610177" y="5345967"/>
            <a:ext cx="772850" cy="560118"/>
          </a:xfrm>
          <a:prstGeom prst="rect">
            <a:avLst/>
          </a:prstGeom>
          <a:noFill/>
          <a:ln>
            <a:noFill/>
          </a:ln>
        </p:spPr>
      </p:pic>
      <p:pic>
        <p:nvPicPr>
          <p:cNvPr id="33" name="Google Shape;124;p17"/>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4347440" y="4395887"/>
            <a:ext cx="2390976" cy="1092497"/>
          </a:xfrm>
          <a:prstGeom prst="rect">
            <a:avLst/>
          </a:prstGeom>
          <a:noFill/>
          <a:ln w="9525" cap="flat" cmpd="sng">
            <a:solidFill>
              <a:schemeClr val="dk2"/>
            </a:solidFill>
            <a:prstDash val="solid"/>
            <a:round/>
            <a:headEnd type="none" w="sm" len="sm"/>
            <a:tailEnd type="none" w="sm" len="sm"/>
          </a:ln>
        </p:spPr>
      </p:pic>
      <p:sp>
        <p:nvSpPr>
          <p:cNvPr id="34" name="Google Shape;125;p17"/>
          <p:cNvSpPr txBox="1"/>
          <p:nvPr/>
        </p:nvSpPr>
        <p:spPr>
          <a:xfrm>
            <a:off x="5285474" y="3847245"/>
            <a:ext cx="3851005" cy="668122"/>
          </a:xfrm>
          <a:prstGeom prst="rect">
            <a:avLst/>
          </a:prstGeom>
          <a:solidFill>
            <a:srgbClr val="F7F4EE"/>
          </a:soli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200" dirty="0">
                <a:solidFill>
                  <a:schemeClr val="dk1"/>
                </a:solidFill>
                <a:latin typeface="Century Gothic"/>
                <a:ea typeface="Century Gothic"/>
                <a:cs typeface="Century Gothic"/>
                <a:sym typeface="Century Gothic"/>
              </a:rPr>
              <a:t>Think carefully about </a:t>
            </a:r>
            <a:r>
              <a:rPr lang="en-GB" sz="1200" b="1" dirty="0">
                <a:solidFill>
                  <a:schemeClr val="dk1"/>
                </a:solidFill>
                <a:latin typeface="Century Gothic"/>
                <a:ea typeface="Century Gothic"/>
                <a:cs typeface="Century Gothic"/>
                <a:sym typeface="Century Gothic"/>
              </a:rPr>
              <a:t>layout and composition</a:t>
            </a:r>
            <a:r>
              <a:rPr lang="en-GB" sz="1200" dirty="0">
                <a:solidFill>
                  <a:schemeClr val="dk1"/>
                </a:solidFill>
                <a:latin typeface="Century Gothic"/>
                <a:ea typeface="Century Gothic"/>
                <a:cs typeface="Century Gothic"/>
                <a:sym typeface="Century Gothic"/>
              </a:rPr>
              <a:t>. Some pages can be filled with images and others can have lots of empty space.</a:t>
            </a:r>
            <a:endParaRPr sz="1200" dirty="0">
              <a:solidFill>
                <a:schemeClr val="dk1"/>
              </a:solidFill>
              <a:latin typeface="Century Gothic"/>
              <a:ea typeface="Century Gothic"/>
              <a:cs typeface="Century Gothic"/>
              <a:sym typeface="Century Gothic"/>
            </a:endParaRPr>
          </a:p>
        </p:txBody>
      </p:sp>
      <p:pic>
        <p:nvPicPr>
          <p:cNvPr id="35" name="Google Shape;130;p17"/>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rot="7778155">
            <a:off x="4945899" y="4049806"/>
            <a:ext cx="589420" cy="353691"/>
          </a:xfrm>
          <a:prstGeom prst="rect">
            <a:avLst/>
          </a:prstGeom>
          <a:noFill/>
          <a:ln>
            <a:noFill/>
          </a:ln>
        </p:spPr>
      </p:pic>
    </p:spTree>
    <p:extLst>
      <p:ext uri="{BB962C8B-B14F-4D97-AF65-F5344CB8AC3E}">
        <p14:creationId xmlns:p14="http://schemas.microsoft.com/office/powerpoint/2010/main" val="195794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587989"/>
            <a:ext cx="2132658" cy="1278509"/>
          </a:xfrm>
          <a:prstGeom prst="rect">
            <a:avLst/>
          </a:prstGeom>
          <a:noFill/>
          <a:ln>
            <a:noFill/>
          </a:ln>
        </p:spPr>
      </p:pic>
      <p:pic>
        <p:nvPicPr>
          <p:cNvPr id="177" name="Google Shape;177;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7449" y="1902208"/>
            <a:ext cx="1945597" cy="1310362"/>
          </a:xfrm>
          <a:prstGeom prst="rect">
            <a:avLst/>
          </a:prstGeom>
          <a:noFill/>
          <a:ln>
            <a:noFill/>
          </a:ln>
        </p:spPr>
      </p:pic>
      <p:pic>
        <p:nvPicPr>
          <p:cNvPr id="178" name="Google Shape;178;p21"/>
          <p:cNvPicPr preferRelativeResize="0"/>
          <p:nvPr/>
        </p:nvPicPr>
        <p:blipFill rotWithShape="1">
          <a:blip r:embed="rId5">
            <a:alphaModFix/>
          </a:blip>
          <a:srcRect r="4541"/>
          <a:stretch/>
        </p:blipFill>
        <p:spPr>
          <a:xfrm>
            <a:off x="2004080" y="-5001"/>
            <a:ext cx="2294651" cy="1597643"/>
          </a:xfrm>
          <a:prstGeom prst="rect">
            <a:avLst/>
          </a:prstGeom>
          <a:noFill/>
          <a:ln>
            <a:noFill/>
          </a:ln>
        </p:spPr>
      </p:pic>
      <p:sp>
        <p:nvSpPr>
          <p:cNvPr id="179" name="Google Shape;179;p21"/>
          <p:cNvSpPr txBox="1"/>
          <p:nvPr/>
        </p:nvSpPr>
        <p:spPr>
          <a:xfrm>
            <a:off x="85026" y="98504"/>
            <a:ext cx="1893963" cy="373117"/>
          </a:xfrm>
          <a:prstGeom prst="rect">
            <a:avLst/>
          </a:prstGeom>
          <a:solidFill>
            <a:srgbClr val="F7F4EE"/>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400" b="1" dirty="0">
                <a:latin typeface="Century Gothic"/>
                <a:ea typeface="Century Gothic"/>
                <a:cs typeface="Century Gothic"/>
                <a:sym typeface="Century Gothic"/>
              </a:rPr>
              <a:t>Guillermo Del Toro</a:t>
            </a:r>
            <a:endParaRPr sz="1400" b="1" dirty="0">
              <a:latin typeface="Century Gothic"/>
              <a:ea typeface="Century Gothic"/>
              <a:cs typeface="Century Gothic"/>
              <a:sym typeface="Century Gothic"/>
            </a:endParaRPr>
          </a:p>
        </p:txBody>
      </p:sp>
      <p:pic>
        <p:nvPicPr>
          <p:cNvPr id="180" name="Google Shape;180;p2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978989" y="1547994"/>
            <a:ext cx="2287536" cy="1731556"/>
          </a:xfrm>
          <a:prstGeom prst="rect">
            <a:avLst/>
          </a:prstGeom>
          <a:noFill/>
          <a:ln>
            <a:noFill/>
          </a:ln>
        </p:spPr>
      </p:pic>
      <p:cxnSp>
        <p:nvCxnSpPr>
          <p:cNvPr id="7" name="Straight Connector 6"/>
          <p:cNvCxnSpPr/>
          <p:nvPr/>
        </p:nvCxnSpPr>
        <p:spPr>
          <a:xfrm>
            <a:off x="4325007" y="85097"/>
            <a:ext cx="0" cy="6772903"/>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0" y="3473233"/>
            <a:ext cx="9144002" cy="67813"/>
          </a:xfrm>
          <a:prstGeom prst="line">
            <a:avLst/>
          </a:prstGeom>
          <a:ln w="28575">
            <a:solidFill>
              <a:schemeClr val="bg1">
                <a:lumMod val="85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12" name="Google Shape;165;p2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073575" y="5344750"/>
            <a:ext cx="2192950" cy="1471208"/>
          </a:xfrm>
          <a:prstGeom prst="rect">
            <a:avLst/>
          </a:prstGeom>
          <a:noFill/>
          <a:ln>
            <a:noFill/>
          </a:ln>
        </p:spPr>
      </p:pic>
      <p:pic>
        <p:nvPicPr>
          <p:cNvPr id="13" name="Google Shape;166;p2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062562" y="3525814"/>
            <a:ext cx="1897056" cy="1232024"/>
          </a:xfrm>
          <a:prstGeom prst="rect">
            <a:avLst/>
          </a:prstGeom>
          <a:noFill/>
          <a:ln>
            <a:noFill/>
          </a:ln>
        </p:spPr>
      </p:pic>
      <p:pic>
        <p:nvPicPr>
          <p:cNvPr id="14" name="Google Shape;167;p20"/>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6417" y="3521794"/>
            <a:ext cx="1987663" cy="1098575"/>
          </a:xfrm>
          <a:prstGeom prst="rect">
            <a:avLst/>
          </a:prstGeom>
          <a:noFill/>
          <a:ln>
            <a:noFill/>
          </a:ln>
        </p:spPr>
      </p:pic>
      <p:sp>
        <p:nvSpPr>
          <p:cNvPr id="15" name="Google Shape;168;p20"/>
          <p:cNvSpPr txBox="1"/>
          <p:nvPr/>
        </p:nvSpPr>
        <p:spPr>
          <a:xfrm>
            <a:off x="3788" y="6483896"/>
            <a:ext cx="1856544" cy="332062"/>
          </a:xfrm>
          <a:prstGeom prst="rect">
            <a:avLst/>
          </a:prstGeom>
          <a:solidFill>
            <a:srgbClr val="F7F4EE"/>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400" b="1" dirty="0">
                <a:latin typeface="Century Gothic"/>
                <a:ea typeface="Century Gothic"/>
                <a:cs typeface="Century Gothic"/>
                <a:sym typeface="Century Gothic"/>
              </a:rPr>
              <a:t>Chandler O’Leary</a:t>
            </a:r>
            <a:endParaRPr sz="1400" b="1" dirty="0">
              <a:latin typeface="Century Gothic"/>
              <a:ea typeface="Century Gothic"/>
              <a:cs typeface="Century Gothic"/>
              <a:sym typeface="Century Gothic"/>
            </a:endParaRPr>
          </a:p>
        </p:txBody>
      </p:sp>
      <p:pic>
        <p:nvPicPr>
          <p:cNvPr id="16" name="Google Shape;169;p20"/>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23038" y="5394997"/>
            <a:ext cx="1843915" cy="1069648"/>
          </a:xfrm>
          <a:prstGeom prst="rect">
            <a:avLst/>
          </a:prstGeom>
          <a:noFill/>
          <a:ln>
            <a:noFill/>
          </a:ln>
        </p:spPr>
      </p:pic>
      <p:pic>
        <p:nvPicPr>
          <p:cNvPr id="17" name="Google Shape;170;p20"/>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2819761" y="4393738"/>
            <a:ext cx="1422358" cy="934313"/>
          </a:xfrm>
          <a:prstGeom prst="rect">
            <a:avLst/>
          </a:prstGeom>
          <a:noFill/>
          <a:ln>
            <a:noFill/>
          </a:ln>
        </p:spPr>
      </p:pic>
      <p:pic>
        <p:nvPicPr>
          <p:cNvPr id="18" name="Google Shape;171;p20"/>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16417" y="4498428"/>
            <a:ext cx="2803344" cy="1008835"/>
          </a:xfrm>
          <a:prstGeom prst="rect">
            <a:avLst/>
          </a:prstGeom>
          <a:noFill/>
          <a:ln>
            <a:noFill/>
          </a:ln>
        </p:spPr>
      </p:pic>
      <p:sp>
        <p:nvSpPr>
          <p:cNvPr id="5" name="TextBox 4"/>
          <p:cNvSpPr txBox="1"/>
          <p:nvPr/>
        </p:nvSpPr>
        <p:spPr>
          <a:xfrm>
            <a:off x="1524000" y="3203674"/>
            <a:ext cx="6243145" cy="369332"/>
          </a:xfrm>
          <a:prstGeom prst="rect">
            <a:avLst/>
          </a:prstGeom>
          <a:solidFill>
            <a:schemeClr val="bg1">
              <a:lumMod val="95000"/>
            </a:schemeClr>
          </a:solidFill>
        </p:spPr>
        <p:txBody>
          <a:bodyPr wrap="square" rtlCol="0">
            <a:spAutoFit/>
          </a:bodyPr>
          <a:lstStyle/>
          <a:p>
            <a:pPr algn="ctr"/>
            <a:r>
              <a:rPr lang="en-GB" dirty="0"/>
              <a:t>Here are some artists and designers’ sketchbooks for inspiration.</a:t>
            </a:r>
          </a:p>
        </p:txBody>
      </p:sp>
      <p:pic>
        <p:nvPicPr>
          <p:cNvPr id="21" name="Google Shape;153;p19"/>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6016887" y="85097"/>
            <a:ext cx="1655666" cy="1165634"/>
          </a:xfrm>
          <a:prstGeom prst="rect">
            <a:avLst/>
          </a:prstGeom>
          <a:noFill/>
          <a:ln>
            <a:noFill/>
          </a:ln>
        </p:spPr>
      </p:pic>
      <p:pic>
        <p:nvPicPr>
          <p:cNvPr id="22" name="Google Shape;155;p19"/>
          <p:cNvPicPr preferRelativeResize="0"/>
          <p:nvPr/>
        </p:nvPicPr>
        <p:blipFill>
          <a:blip r:embed="rId14" cstate="email">
            <a:alphaModFix/>
            <a:extLst>
              <a:ext uri="{28A0092B-C50C-407E-A947-70E740481C1C}">
                <a14:useLocalDpi xmlns:a14="http://schemas.microsoft.com/office/drawing/2010/main"/>
              </a:ext>
            </a:extLst>
          </a:blip>
          <a:stretch>
            <a:fillRect/>
          </a:stretch>
        </p:blipFill>
        <p:spPr>
          <a:xfrm>
            <a:off x="6016887" y="1301690"/>
            <a:ext cx="2328327" cy="1910880"/>
          </a:xfrm>
          <a:prstGeom prst="rect">
            <a:avLst/>
          </a:prstGeom>
          <a:noFill/>
          <a:ln>
            <a:noFill/>
          </a:ln>
        </p:spPr>
      </p:pic>
      <p:sp>
        <p:nvSpPr>
          <p:cNvPr id="23" name="Google Shape;156;p19"/>
          <p:cNvSpPr txBox="1"/>
          <p:nvPr/>
        </p:nvSpPr>
        <p:spPr>
          <a:xfrm>
            <a:off x="4414009" y="109244"/>
            <a:ext cx="1478320" cy="331945"/>
          </a:xfrm>
          <a:prstGeom prst="rect">
            <a:avLst/>
          </a:prstGeom>
          <a:solidFill>
            <a:srgbClr val="F7F4EE"/>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dirty="0">
                <a:latin typeface="Century Gothic"/>
                <a:ea typeface="Century Gothic"/>
                <a:cs typeface="Century Gothic"/>
                <a:sym typeface="Century Gothic"/>
              </a:rPr>
              <a:t>Frida Kahlo</a:t>
            </a:r>
            <a:endParaRPr sz="1600" b="1" dirty="0">
              <a:latin typeface="Century Gothic"/>
              <a:ea typeface="Century Gothic"/>
              <a:cs typeface="Century Gothic"/>
              <a:sym typeface="Century Gothic"/>
            </a:endParaRPr>
          </a:p>
        </p:txBody>
      </p:sp>
      <p:pic>
        <p:nvPicPr>
          <p:cNvPr id="24" name="Google Shape;157;p19"/>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351285" y="587988"/>
            <a:ext cx="1629102" cy="2564727"/>
          </a:xfrm>
          <a:prstGeom prst="rect">
            <a:avLst/>
          </a:prstGeom>
          <a:noFill/>
          <a:ln>
            <a:noFill/>
          </a:ln>
        </p:spPr>
      </p:pic>
      <p:pic>
        <p:nvPicPr>
          <p:cNvPr id="25" name="Google Shape;158;p19"/>
          <p:cNvPicPr preferRelativeResize="0"/>
          <p:nvPr/>
        </p:nvPicPr>
        <p:blipFill>
          <a:blip r:embed="rId16">
            <a:alphaModFix/>
          </a:blip>
          <a:stretch>
            <a:fillRect/>
          </a:stretch>
        </p:blipFill>
        <p:spPr>
          <a:xfrm>
            <a:off x="7330005" y="1052619"/>
            <a:ext cx="1803199" cy="1193673"/>
          </a:xfrm>
          <a:prstGeom prst="rect">
            <a:avLst/>
          </a:prstGeom>
          <a:noFill/>
          <a:ln>
            <a:noFill/>
          </a:ln>
        </p:spPr>
      </p:pic>
      <p:pic>
        <p:nvPicPr>
          <p:cNvPr id="36" name="Google Shape;141;p18"/>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4383490" y="5584725"/>
            <a:ext cx="1927557" cy="1252217"/>
          </a:xfrm>
          <a:prstGeom prst="rect">
            <a:avLst/>
          </a:prstGeom>
          <a:noFill/>
          <a:ln w="9525" cap="flat" cmpd="sng">
            <a:solidFill>
              <a:srgbClr val="000000"/>
            </a:solidFill>
            <a:prstDash val="solid"/>
            <a:round/>
            <a:headEnd type="none" w="sm" len="sm"/>
            <a:tailEnd type="none" w="sm" len="sm"/>
          </a:ln>
        </p:spPr>
      </p:pic>
      <p:pic>
        <p:nvPicPr>
          <p:cNvPr id="37" name="Google Shape;142;p18"/>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7736023" y="3639521"/>
            <a:ext cx="1360298" cy="1599980"/>
          </a:xfrm>
          <a:prstGeom prst="rect">
            <a:avLst/>
          </a:prstGeom>
          <a:noFill/>
          <a:ln w="9525" cap="flat" cmpd="sng">
            <a:solidFill>
              <a:srgbClr val="000000"/>
            </a:solidFill>
            <a:prstDash val="solid"/>
            <a:round/>
            <a:headEnd type="none" w="sm" len="sm"/>
            <a:tailEnd type="none" w="sm" len="sm"/>
          </a:ln>
        </p:spPr>
      </p:pic>
      <p:pic>
        <p:nvPicPr>
          <p:cNvPr id="38" name="Google Shape;143;p18"/>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6090740" y="3680524"/>
            <a:ext cx="1645283" cy="1227166"/>
          </a:xfrm>
          <a:prstGeom prst="rect">
            <a:avLst/>
          </a:prstGeom>
          <a:noFill/>
          <a:ln w="9525" cap="flat" cmpd="sng">
            <a:solidFill>
              <a:schemeClr val="dk2"/>
            </a:solidFill>
            <a:prstDash val="solid"/>
            <a:round/>
            <a:headEnd type="none" w="sm" len="sm"/>
            <a:tailEnd type="none" w="sm" len="sm"/>
          </a:ln>
        </p:spPr>
      </p:pic>
      <p:sp>
        <p:nvSpPr>
          <p:cNvPr id="39" name="Google Shape;144;p18"/>
          <p:cNvSpPr txBox="1"/>
          <p:nvPr/>
        </p:nvSpPr>
        <p:spPr>
          <a:xfrm>
            <a:off x="4438856" y="3660313"/>
            <a:ext cx="1329377" cy="363822"/>
          </a:xfrm>
          <a:prstGeom prst="rect">
            <a:avLst/>
          </a:prstGeom>
          <a:solidFill>
            <a:srgbClr val="F7F4EE"/>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400" b="1" dirty="0">
                <a:latin typeface="Century Gothic"/>
                <a:ea typeface="Century Gothic"/>
                <a:cs typeface="Century Gothic"/>
                <a:sym typeface="Century Gothic"/>
              </a:rPr>
              <a:t>Jose </a:t>
            </a:r>
            <a:r>
              <a:rPr lang="en-GB" sz="1400" b="1" dirty="0" err="1">
                <a:latin typeface="Century Gothic"/>
                <a:ea typeface="Century Gothic"/>
                <a:cs typeface="Century Gothic"/>
                <a:sym typeface="Century Gothic"/>
              </a:rPr>
              <a:t>Naranja</a:t>
            </a:r>
            <a:endParaRPr sz="1400" b="1" dirty="0">
              <a:latin typeface="Century Gothic"/>
              <a:ea typeface="Century Gothic"/>
              <a:cs typeface="Century Gothic"/>
              <a:sym typeface="Century Gothic"/>
            </a:endParaRPr>
          </a:p>
        </p:txBody>
      </p:sp>
      <p:pic>
        <p:nvPicPr>
          <p:cNvPr id="40" name="Google Shape;145;p18"/>
          <p:cNvPicPr preferRelativeResize="0"/>
          <p:nvPr/>
        </p:nvPicPr>
        <p:blipFill>
          <a:blip r:embed="rId20" cstate="email">
            <a:alphaModFix/>
            <a:extLst>
              <a:ext uri="{28A0092B-C50C-407E-A947-70E740481C1C}">
                <a14:useLocalDpi xmlns:a14="http://schemas.microsoft.com/office/drawing/2010/main"/>
              </a:ext>
            </a:extLst>
          </a:blip>
          <a:stretch>
            <a:fillRect/>
          </a:stretch>
        </p:blipFill>
        <p:spPr>
          <a:xfrm>
            <a:off x="4407895" y="4051276"/>
            <a:ext cx="2054291" cy="1423713"/>
          </a:xfrm>
          <a:prstGeom prst="rect">
            <a:avLst/>
          </a:prstGeom>
          <a:noFill/>
          <a:ln w="9525" cap="flat" cmpd="sng">
            <a:solidFill>
              <a:schemeClr val="dk2"/>
            </a:solidFill>
            <a:prstDash val="solid"/>
            <a:round/>
            <a:headEnd type="none" w="sm" len="sm"/>
            <a:tailEnd type="none" w="sm" len="sm"/>
          </a:ln>
        </p:spPr>
      </p:pic>
      <p:pic>
        <p:nvPicPr>
          <p:cNvPr id="41" name="Google Shape;146;p18"/>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6499314" y="5015207"/>
            <a:ext cx="1845900" cy="1238191"/>
          </a:xfrm>
          <a:prstGeom prst="rect">
            <a:avLst/>
          </a:prstGeom>
          <a:noFill/>
          <a:ln w="9525" cap="flat" cmpd="sng">
            <a:solidFill>
              <a:schemeClr val="dk2"/>
            </a:solidFill>
            <a:prstDash val="solid"/>
            <a:round/>
            <a:headEnd type="none" w="sm" len="sm"/>
            <a:tailEnd type="none" w="sm" len="sm"/>
          </a:ln>
        </p:spPr>
      </p:pic>
      <p:sp>
        <p:nvSpPr>
          <p:cNvPr id="42" name="Google Shape;147;p18"/>
          <p:cNvSpPr txBox="1"/>
          <p:nvPr/>
        </p:nvSpPr>
        <p:spPr>
          <a:xfrm>
            <a:off x="6267145" y="6210127"/>
            <a:ext cx="3000000" cy="4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chemeClr val="hlink"/>
                </a:solidFill>
                <a:hlinkClick r:id="rId22"/>
              </a:rPr>
              <a:t>https://www.thisiscolossal.com/2018/04/handmade-sketchbooks-by-jose-naranja/</a:t>
            </a:r>
            <a:endParaRPr/>
          </a:p>
        </p:txBody>
      </p:sp>
      <p:sp>
        <p:nvSpPr>
          <p:cNvPr id="43" name="Google Shape;148;p18"/>
          <p:cNvSpPr txBox="1"/>
          <p:nvPr/>
        </p:nvSpPr>
        <p:spPr>
          <a:xfrm>
            <a:off x="6304573" y="6566100"/>
            <a:ext cx="3000000" cy="29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solidFill>
                  <a:schemeClr val="hlink"/>
                </a:solidFill>
                <a:hlinkClick r:id="rId23"/>
              </a:rPr>
              <a:t>http://josenaranja.blogspot.com/</a:t>
            </a:r>
            <a:endParaRPr dirty="0"/>
          </a:p>
        </p:txBody>
      </p:sp>
    </p:spTree>
    <p:extLst>
      <p:ext uri="{BB962C8B-B14F-4D97-AF65-F5344CB8AC3E}">
        <p14:creationId xmlns:p14="http://schemas.microsoft.com/office/powerpoint/2010/main" val="123223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4011" y="107363"/>
            <a:ext cx="4268953" cy="400110"/>
          </a:xfrm>
          <a:prstGeom prst="rect">
            <a:avLst/>
          </a:prstGeom>
          <a:solidFill>
            <a:schemeClr val="bg1">
              <a:lumMod val="95000"/>
            </a:schemeClr>
          </a:solidFill>
          <a:ln>
            <a:solidFill>
              <a:schemeClr val="tx1"/>
            </a:solidFill>
            <a:prstDash val="dash"/>
          </a:ln>
        </p:spPr>
        <p:txBody>
          <a:bodyPr wrap="square" rtlCol="0">
            <a:spAutoFit/>
          </a:bodyPr>
          <a:lstStyle/>
          <a:p>
            <a:pPr algn="ctr"/>
            <a:r>
              <a:rPr lang="en-GB" sz="2000" b="1" dirty="0"/>
              <a:t>Tasks &amp; Themes to do on each page</a:t>
            </a:r>
            <a:r>
              <a:rPr lang="en-GB" dirty="0"/>
              <a:t>:</a:t>
            </a:r>
          </a:p>
        </p:txBody>
      </p:sp>
      <p:sp>
        <p:nvSpPr>
          <p:cNvPr id="4" name="Google Shape;185;p22"/>
          <p:cNvSpPr txBox="1">
            <a:spLocks/>
          </p:cNvSpPr>
          <p:nvPr/>
        </p:nvSpPr>
        <p:spPr>
          <a:xfrm>
            <a:off x="1042689" y="1046296"/>
            <a:ext cx="1989850" cy="2391849"/>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1: </a:t>
            </a:r>
            <a:r>
              <a:rPr lang="en-GB" sz="1400" b="1" dirty="0">
                <a:latin typeface="Century Gothic"/>
                <a:ea typeface="Century Gothic"/>
                <a:cs typeface="Century Gothic"/>
                <a:sym typeface="Century Gothic"/>
              </a:rPr>
              <a:t>Inside</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(favourite room/ parts of your house?)</a:t>
            </a:r>
            <a:endParaRPr lang="en-GB" sz="1400" dirty="0">
              <a:latin typeface="Century Gothic"/>
              <a:ea typeface="Century Gothic"/>
              <a:cs typeface="Century Gothic"/>
              <a:sym typeface="Century Gothic"/>
            </a:endParaRPr>
          </a:p>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2:</a:t>
            </a:r>
            <a:r>
              <a:rPr lang="en-GB" sz="1400" b="1" dirty="0">
                <a:solidFill>
                  <a:srgbClr val="0070C0"/>
                </a:solidFill>
                <a:latin typeface="Century Gothic"/>
                <a:ea typeface="Century Gothic"/>
                <a:cs typeface="Century Gothic"/>
                <a:sym typeface="Century Gothic"/>
              </a:rPr>
              <a:t> </a:t>
            </a:r>
            <a:r>
              <a:rPr lang="en-GB" sz="1400" b="1" dirty="0">
                <a:latin typeface="Century Gothic"/>
                <a:ea typeface="Century Gothic"/>
                <a:cs typeface="Century Gothic"/>
                <a:sym typeface="Century Gothic"/>
              </a:rPr>
              <a:t>Outside</a:t>
            </a:r>
          </a:p>
          <a:p>
            <a:pPr>
              <a:spcBef>
                <a:spcPts val="0"/>
              </a:spcBef>
              <a:buClr>
                <a:schemeClr val="dk1"/>
              </a:buClr>
              <a:buSzPts val="4400"/>
            </a:pPr>
            <a:r>
              <a:rPr lang="en-GB" sz="1100" dirty="0">
                <a:latin typeface="Century Gothic"/>
                <a:ea typeface="Century Gothic"/>
                <a:cs typeface="Century Gothic"/>
                <a:sym typeface="Century Gothic"/>
              </a:rPr>
              <a:t>(your view outside/ parts of the garden)</a:t>
            </a:r>
            <a:endParaRPr lang="en-GB" sz="11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3: </a:t>
            </a:r>
            <a:r>
              <a:rPr lang="en-GB" sz="1400" b="1" dirty="0">
                <a:latin typeface="Century Gothic"/>
                <a:ea typeface="Century Gothic"/>
                <a:cs typeface="Century Gothic"/>
                <a:sym typeface="Century Gothic"/>
              </a:rPr>
              <a:t>Places </a:t>
            </a:r>
            <a:r>
              <a:rPr lang="en-GB" sz="1400" b="1" dirty="0" err="1">
                <a:latin typeface="Century Gothic"/>
                <a:ea typeface="Century Gothic"/>
                <a:cs typeface="Century Gothic"/>
                <a:sym typeface="Century Gothic"/>
              </a:rPr>
              <a:t>i.e</a:t>
            </a:r>
            <a:r>
              <a:rPr lang="en-GB" sz="1400" b="1" dirty="0">
                <a:latin typeface="Century Gothic"/>
                <a:ea typeface="Century Gothic"/>
                <a:cs typeface="Century Gothic"/>
                <a:sym typeface="Century Gothic"/>
              </a:rPr>
              <a:t> </a:t>
            </a:r>
            <a:r>
              <a:rPr lang="en-GB" sz="1100" dirty="0">
                <a:latin typeface="Century Gothic"/>
                <a:ea typeface="Century Gothic"/>
                <a:cs typeface="Century Gothic"/>
                <a:sym typeface="Century Gothic"/>
              </a:rPr>
              <a:t>(past holidays/ internet)</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4: </a:t>
            </a:r>
            <a:r>
              <a:rPr lang="en-GB" sz="1400" b="1" dirty="0">
                <a:latin typeface="Century Gothic"/>
                <a:ea typeface="Century Gothic"/>
                <a:cs typeface="Century Gothic"/>
                <a:sym typeface="Century Gothic"/>
              </a:rPr>
              <a:t>Food</a:t>
            </a:r>
          </a:p>
          <a:p>
            <a:pPr>
              <a:spcBef>
                <a:spcPts val="0"/>
              </a:spcBef>
              <a:buClr>
                <a:schemeClr val="dk1"/>
              </a:buClr>
              <a:buSzPts val="4400"/>
            </a:pPr>
            <a:r>
              <a:rPr lang="en-GB" sz="1100" dirty="0">
                <a:latin typeface="Century Gothic"/>
                <a:ea typeface="Century Gothic"/>
                <a:cs typeface="Century Gothic"/>
                <a:sym typeface="Century Gothic"/>
              </a:rPr>
              <a:t>(log of what you eat/ content of your fridge)</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5: </a:t>
            </a:r>
            <a:r>
              <a:rPr lang="en-GB" sz="1400" b="1" dirty="0">
                <a:latin typeface="Century Gothic"/>
                <a:ea typeface="Century Gothic"/>
                <a:cs typeface="Century Gothic"/>
                <a:sym typeface="Century Gothic"/>
              </a:rPr>
              <a:t>Review on an art gallery online.</a:t>
            </a:r>
          </a:p>
        </p:txBody>
      </p:sp>
      <p:sp>
        <p:nvSpPr>
          <p:cNvPr id="5" name="Google Shape;185;p22"/>
          <p:cNvSpPr txBox="1">
            <a:spLocks/>
          </p:cNvSpPr>
          <p:nvPr/>
        </p:nvSpPr>
        <p:spPr>
          <a:xfrm>
            <a:off x="1078119" y="4494564"/>
            <a:ext cx="2212654" cy="2366777"/>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6:</a:t>
            </a:r>
            <a:r>
              <a:rPr lang="en-GB" sz="1400" dirty="0">
                <a:latin typeface="Century Gothic"/>
                <a:ea typeface="Century Gothic"/>
                <a:cs typeface="Century Gothic"/>
                <a:sym typeface="Century Gothic"/>
              </a:rPr>
              <a:t> </a:t>
            </a:r>
            <a:r>
              <a:rPr lang="en-GB" sz="1400" b="1" dirty="0">
                <a:latin typeface="Century Gothic"/>
                <a:ea typeface="Century Gothic"/>
                <a:cs typeface="Century Gothic"/>
                <a:sym typeface="Century Gothic"/>
              </a:rPr>
              <a:t>Windows</a:t>
            </a:r>
            <a:r>
              <a:rPr lang="en-GB" sz="1400" dirty="0">
                <a:latin typeface="Century Gothic"/>
                <a:ea typeface="Century Gothic"/>
                <a:cs typeface="Century Gothic"/>
                <a:sym typeface="Century Gothic"/>
              </a:rPr>
              <a:t> </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(rainbow signs/ different types in your house)</a:t>
            </a:r>
          </a:p>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7: </a:t>
            </a:r>
            <a:r>
              <a:rPr lang="en-GB" sz="1400" b="1" dirty="0">
                <a:latin typeface="Century Gothic"/>
                <a:ea typeface="Century Gothic"/>
                <a:cs typeface="Century Gothic"/>
                <a:sym typeface="Century Gothic"/>
              </a:rPr>
              <a:t>Trees</a:t>
            </a:r>
            <a:r>
              <a:rPr lang="en-GB" sz="1400" dirty="0">
                <a:latin typeface="Century Gothic"/>
                <a:ea typeface="Century Gothic"/>
                <a:cs typeface="Century Gothic"/>
                <a:sym typeface="Century Gothic"/>
              </a:rPr>
              <a:t> </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(Go on a walk and photograph to draw)</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8: </a:t>
            </a:r>
            <a:r>
              <a:rPr lang="en-GB" sz="1400" b="1" dirty="0">
                <a:latin typeface="Century Gothic"/>
                <a:ea typeface="Century Gothic"/>
                <a:cs typeface="Century Gothic"/>
                <a:sym typeface="Century Gothic"/>
              </a:rPr>
              <a:t>Water</a:t>
            </a:r>
          </a:p>
          <a:p>
            <a:pPr>
              <a:spcBef>
                <a:spcPts val="0"/>
              </a:spcBef>
              <a:buClr>
                <a:schemeClr val="dk1"/>
              </a:buClr>
              <a:buSzPts val="4400"/>
            </a:pPr>
            <a:r>
              <a:rPr lang="en-GB" sz="1100" dirty="0">
                <a:latin typeface="Century Gothic"/>
                <a:ea typeface="Century Gothic"/>
                <a:cs typeface="Century Gothic"/>
                <a:sym typeface="Century Gothic"/>
              </a:rPr>
              <a:t>(sea, tap, bath, drink)</a:t>
            </a:r>
            <a:endParaRPr lang="en-GB" sz="1400"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9: </a:t>
            </a:r>
            <a:r>
              <a:rPr lang="en-GB" sz="1400" b="1" dirty="0">
                <a:latin typeface="Century Gothic"/>
                <a:ea typeface="Century Gothic"/>
                <a:cs typeface="Century Gothic"/>
                <a:sym typeface="Century Gothic"/>
              </a:rPr>
              <a:t>Possessions</a:t>
            </a:r>
          </a:p>
          <a:p>
            <a:pPr>
              <a:spcBef>
                <a:spcPts val="0"/>
              </a:spcBef>
              <a:buClr>
                <a:schemeClr val="dk1"/>
              </a:buClr>
              <a:buSzPts val="4400"/>
            </a:pPr>
            <a:r>
              <a:rPr lang="en-GB" sz="1100" dirty="0">
                <a:latin typeface="Century Gothic"/>
                <a:ea typeface="Century Gothic"/>
                <a:cs typeface="Century Gothic"/>
                <a:sym typeface="Century Gothic"/>
              </a:rPr>
              <a:t>(order them, own, family members)</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10: </a:t>
            </a:r>
            <a:r>
              <a:rPr lang="en-GB" sz="1400" b="1" dirty="0">
                <a:latin typeface="Century Gothic"/>
                <a:ea typeface="Century Gothic"/>
                <a:cs typeface="Century Gothic"/>
                <a:sym typeface="Century Gothic"/>
              </a:rPr>
              <a:t>Childhood</a:t>
            </a:r>
          </a:p>
          <a:p>
            <a:pPr>
              <a:spcBef>
                <a:spcPts val="0"/>
              </a:spcBef>
              <a:buClr>
                <a:schemeClr val="dk1"/>
              </a:buClr>
              <a:buSzPts val="4400"/>
            </a:pPr>
            <a:r>
              <a:rPr lang="en-GB" sz="1100" dirty="0">
                <a:latin typeface="Century Gothic"/>
                <a:ea typeface="Century Gothic"/>
                <a:cs typeface="Century Gothic"/>
                <a:sym typeface="Century Gothic"/>
              </a:rPr>
              <a:t>(Photographs, holidays, toys)</a:t>
            </a:r>
          </a:p>
        </p:txBody>
      </p:sp>
      <p:sp>
        <p:nvSpPr>
          <p:cNvPr id="6" name="Google Shape;185;p22"/>
          <p:cNvSpPr txBox="1">
            <a:spLocks/>
          </p:cNvSpPr>
          <p:nvPr/>
        </p:nvSpPr>
        <p:spPr>
          <a:xfrm>
            <a:off x="6927633" y="-27969"/>
            <a:ext cx="2251036" cy="2378715"/>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11: </a:t>
            </a:r>
            <a:r>
              <a:rPr lang="en-GB" sz="1400" b="1" dirty="0">
                <a:latin typeface="Century Gothic"/>
                <a:ea typeface="Century Gothic"/>
                <a:cs typeface="Century Gothic"/>
                <a:sym typeface="Century Gothic"/>
              </a:rPr>
              <a:t>Family</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(roles, members)</a:t>
            </a:r>
            <a:endParaRPr lang="en-GB" sz="1400" dirty="0">
              <a:latin typeface="Century Gothic"/>
              <a:ea typeface="Century Gothic"/>
              <a:cs typeface="Century Gothic"/>
              <a:sym typeface="Century Gothic"/>
            </a:endParaRPr>
          </a:p>
          <a:p>
            <a:pPr>
              <a:spcBef>
                <a:spcPts val="0"/>
              </a:spcBef>
              <a:buClr>
                <a:schemeClr val="dk1"/>
              </a:buClr>
              <a:buSzPts val="4400"/>
              <a:buFont typeface="Calibri"/>
              <a:buNone/>
            </a:pPr>
            <a:r>
              <a:rPr lang="en-GB" sz="1400" dirty="0">
                <a:latin typeface="Century Gothic"/>
                <a:ea typeface="Century Gothic"/>
                <a:cs typeface="Century Gothic"/>
                <a:sym typeface="Century Gothic"/>
              </a:rPr>
              <a:t>Page 12: </a:t>
            </a:r>
            <a:r>
              <a:rPr lang="en-GB" sz="1400" b="1" dirty="0">
                <a:latin typeface="Century Gothic"/>
                <a:ea typeface="Century Gothic"/>
                <a:cs typeface="Century Gothic"/>
                <a:sym typeface="Century Gothic"/>
              </a:rPr>
              <a:t>Favourite artist</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(critical analysis of their work)</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13: </a:t>
            </a:r>
            <a:r>
              <a:rPr lang="en-GB" sz="1400" b="1" dirty="0">
                <a:latin typeface="Century Gothic"/>
                <a:ea typeface="Century Gothic"/>
                <a:cs typeface="Century Gothic"/>
                <a:sym typeface="Century Gothic"/>
              </a:rPr>
              <a:t>Colour</a:t>
            </a:r>
          </a:p>
          <a:p>
            <a:pPr>
              <a:spcBef>
                <a:spcPts val="0"/>
              </a:spcBef>
              <a:buClr>
                <a:schemeClr val="dk1"/>
              </a:buClr>
              <a:buSzPts val="4400"/>
            </a:pPr>
            <a:r>
              <a:rPr lang="en-GB" sz="1100" dirty="0">
                <a:latin typeface="Century Gothic"/>
                <a:ea typeface="Century Gothic"/>
                <a:cs typeface="Century Gothic"/>
                <a:sym typeface="Century Gothic"/>
              </a:rPr>
              <a:t>(colour wheel and colour theory)</a:t>
            </a: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14: </a:t>
            </a:r>
            <a:r>
              <a:rPr lang="en-GB" sz="1400" b="1" dirty="0">
                <a:latin typeface="Century Gothic"/>
                <a:ea typeface="Century Gothic"/>
                <a:cs typeface="Century Gothic"/>
                <a:sym typeface="Century Gothic"/>
              </a:rPr>
              <a:t>Nature</a:t>
            </a:r>
          </a:p>
          <a:p>
            <a:pPr>
              <a:spcBef>
                <a:spcPts val="0"/>
              </a:spcBef>
              <a:buClr>
                <a:schemeClr val="dk1"/>
              </a:buClr>
              <a:buSzPts val="4400"/>
            </a:pPr>
            <a:r>
              <a:rPr lang="en-GB" sz="1100" dirty="0">
                <a:latin typeface="Century Gothic"/>
                <a:ea typeface="Century Gothic"/>
                <a:cs typeface="Century Gothic"/>
                <a:sym typeface="Century Gothic"/>
              </a:rPr>
              <a:t>(Flowers, garden plants, weather)</a:t>
            </a:r>
            <a:endParaRPr lang="en-GB" sz="1400"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15: </a:t>
            </a:r>
            <a:r>
              <a:rPr lang="en-GB" sz="1400" b="1" dirty="0">
                <a:latin typeface="Century Gothic"/>
                <a:ea typeface="Century Gothic"/>
                <a:cs typeface="Century Gothic"/>
                <a:sym typeface="Century Gothic"/>
              </a:rPr>
              <a:t>Watch a document</a:t>
            </a:r>
          </a:p>
          <a:p>
            <a:pPr>
              <a:spcBef>
                <a:spcPts val="0"/>
              </a:spcBef>
              <a:buClr>
                <a:schemeClr val="dk1"/>
              </a:buClr>
              <a:buSzPts val="4400"/>
            </a:pPr>
            <a:r>
              <a:rPr lang="en-GB" sz="1100" dirty="0">
                <a:latin typeface="Century Gothic"/>
                <a:ea typeface="Century Gothic"/>
                <a:cs typeface="Century Gothic"/>
                <a:sym typeface="Century Gothic"/>
              </a:rPr>
              <a:t>(What did you learn? How did it inspire you?)</a:t>
            </a:r>
          </a:p>
        </p:txBody>
      </p:sp>
      <p:sp>
        <p:nvSpPr>
          <p:cNvPr id="7" name="Google Shape;185;p22"/>
          <p:cNvSpPr txBox="1">
            <a:spLocks/>
          </p:cNvSpPr>
          <p:nvPr/>
        </p:nvSpPr>
        <p:spPr>
          <a:xfrm>
            <a:off x="5783816" y="4141254"/>
            <a:ext cx="2198208" cy="2532815"/>
          </a:xfrm>
          <a:prstGeom prst="rect">
            <a:avLst/>
          </a:prstGeom>
          <a:solidFill>
            <a:srgbClr val="F7F4EE"/>
          </a:solidFill>
          <a:ln w="19050" cap="flat" cmpd="sng">
            <a:solidFill>
              <a:srgbClr val="000000"/>
            </a:solidFill>
            <a:prstDash val="dash"/>
            <a:round/>
            <a:headEnd type="none" w="sm" len="sm"/>
            <a:tailEnd type="none" w="sm" len="sm"/>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16: </a:t>
            </a:r>
            <a:r>
              <a:rPr lang="en-GB" sz="1400" b="1" dirty="0">
                <a:latin typeface="Century Gothic"/>
                <a:ea typeface="Century Gothic"/>
                <a:cs typeface="Century Gothic"/>
                <a:sym typeface="Century Gothic"/>
              </a:rPr>
              <a:t>Animals</a:t>
            </a:r>
            <a:r>
              <a:rPr lang="en-GB" sz="1400" dirty="0">
                <a:latin typeface="Century Gothic"/>
                <a:ea typeface="Century Gothic"/>
                <a:cs typeface="Century Gothic"/>
                <a:sym typeface="Century Gothic"/>
              </a:rPr>
              <a:t> </a:t>
            </a:r>
          </a:p>
          <a:p>
            <a:pPr>
              <a:spcBef>
                <a:spcPts val="0"/>
              </a:spcBef>
              <a:buClr>
                <a:schemeClr val="dk1"/>
              </a:buClr>
              <a:buSzPts val="4400"/>
              <a:buFont typeface="Calibri"/>
              <a:buNone/>
            </a:pPr>
            <a:r>
              <a:rPr lang="en-GB" sz="1100" dirty="0">
                <a:latin typeface="Century Gothic"/>
                <a:ea typeface="Century Gothic"/>
                <a:cs typeface="Century Gothic"/>
                <a:sym typeface="Century Gothic"/>
              </a:rPr>
              <a:t>(animals that you see on a walk, favourite animals, pets)</a:t>
            </a:r>
          </a:p>
          <a:p>
            <a:pPr>
              <a:spcBef>
                <a:spcPts val="0"/>
              </a:spcBef>
              <a:buClr>
                <a:schemeClr val="dk1"/>
              </a:buClr>
              <a:buSzPts val="4400"/>
              <a:buFont typeface="Calibri"/>
              <a:buNone/>
            </a:pPr>
            <a:r>
              <a:rPr lang="en-GB" sz="1400" dirty="0">
                <a:solidFill>
                  <a:srgbClr val="0070C0"/>
                </a:solidFill>
                <a:latin typeface="Century Gothic"/>
                <a:ea typeface="Century Gothic"/>
                <a:cs typeface="Century Gothic"/>
                <a:sym typeface="Century Gothic"/>
              </a:rPr>
              <a:t>Page 17: </a:t>
            </a:r>
            <a:r>
              <a:rPr lang="en-GB" sz="1400" b="1" dirty="0">
                <a:latin typeface="Century Gothic"/>
                <a:ea typeface="Century Gothic"/>
                <a:cs typeface="Century Gothic"/>
                <a:sym typeface="Century Gothic"/>
              </a:rPr>
              <a:t>Favourite Film </a:t>
            </a:r>
            <a:r>
              <a:rPr lang="en-GB" sz="1100" dirty="0">
                <a:latin typeface="Century Gothic"/>
                <a:ea typeface="Century Gothic"/>
                <a:cs typeface="Century Gothic"/>
                <a:sym typeface="Century Gothic"/>
              </a:rPr>
              <a:t>(watch and record what you see, hear, phrases)</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18: </a:t>
            </a:r>
            <a:r>
              <a:rPr lang="en-GB" sz="1400" b="1" dirty="0">
                <a:latin typeface="Century Gothic"/>
                <a:ea typeface="Century Gothic"/>
                <a:cs typeface="Century Gothic"/>
                <a:sym typeface="Century Gothic"/>
              </a:rPr>
              <a:t>Patterns &amp; textures </a:t>
            </a:r>
            <a:r>
              <a:rPr lang="en-GB" sz="1100" dirty="0">
                <a:latin typeface="Century Gothic"/>
                <a:ea typeface="Century Gothic"/>
                <a:cs typeface="Century Gothic"/>
                <a:sym typeface="Century Gothic"/>
              </a:rPr>
              <a:t>(Mark making, close ups)</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19: </a:t>
            </a:r>
            <a:r>
              <a:rPr lang="en-GB" sz="1400" b="1" dirty="0">
                <a:latin typeface="Century Gothic"/>
                <a:ea typeface="Century Gothic"/>
                <a:cs typeface="Century Gothic"/>
                <a:sym typeface="Century Gothic"/>
              </a:rPr>
              <a:t>Sensory </a:t>
            </a:r>
            <a:r>
              <a:rPr lang="en-GB" sz="1100" dirty="0">
                <a:latin typeface="Century Gothic"/>
                <a:ea typeface="Century Gothic"/>
                <a:cs typeface="Century Gothic"/>
                <a:sym typeface="Century Gothic"/>
              </a:rPr>
              <a:t>(sit in a place and record what you hear, see, smell, feel, taste?)</a:t>
            </a:r>
            <a:endParaRPr lang="en-GB" sz="1400" b="1" dirty="0">
              <a:latin typeface="Century Gothic"/>
              <a:ea typeface="Century Gothic"/>
              <a:cs typeface="Century Gothic"/>
              <a:sym typeface="Century Gothic"/>
            </a:endParaRPr>
          </a:p>
          <a:p>
            <a:pPr>
              <a:spcBef>
                <a:spcPts val="0"/>
              </a:spcBef>
              <a:buClr>
                <a:schemeClr val="dk1"/>
              </a:buClr>
              <a:buSzPts val="4400"/>
            </a:pPr>
            <a:r>
              <a:rPr lang="en-GB" sz="1400" dirty="0">
                <a:solidFill>
                  <a:srgbClr val="0070C0"/>
                </a:solidFill>
                <a:latin typeface="Century Gothic"/>
                <a:ea typeface="Century Gothic"/>
                <a:cs typeface="Century Gothic"/>
                <a:sym typeface="Century Gothic"/>
              </a:rPr>
              <a:t>Page 20: </a:t>
            </a:r>
            <a:r>
              <a:rPr lang="en-GB" sz="1400" b="1" dirty="0">
                <a:latin typeface="Century Gothic"/>
                <a:ea typeface="Century Gothic"/>
                <a:cs typeface="Century Gothic"/>
                <a:sym typeface="Century Gothic"/>
              </a:rPr>
              <a:t>Evaluation</a:t>
            </a:r>
          </a:p>
          <a:p>
            <a:pPr>
              <a:spcBef>
                <a:spcPts val="0"/>
              </a:spcBef>
              <a:buClr>
                <a:schemeClr val="dk1"/>
              </a:buClr>
              <a:buSzPts val="4400"/>
            </a:pPr>
            <a:r>
              <a:rPr lang="en-GB" sz="1100" dirty="0">
                <a:latin typeface="Century Gothic"/>
                <a:ea typeface="Century Gothic"/>
                <a:cs typeface="Century Gothic"/>
                <a:sym typeface="Century Gothic"/>
              </a:rPr>
              <a:t>(WWW, EBI, how did the journal go?)</a:t>
            </a:r>
          </a:p>
        </p:txBody>
      </p:sp>
      <p:pic>
        <p:nvPicPr>
          <p:cNvPr id="10" name="Google Shape;188;p2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2881072" y="570780"/>
            <a:ext cx="1545780" cy="1255824"/>
          </a:xfrm>
          <a:prstGeom prst="rect">
            <a:avLst/>
          </a:prstGeom>
          <a:noFill/>
          <a:ln>
            <a:noFill/>
          </a:ln>
        </p:spPr>
      </p:pic>
      <p:pic>
        <p:nvPicPr>
          <p:cNvPr id="14" name="Google Shape;193;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88742" y="-27969"/>
            <a:ext cx="1570931" cy="1040419"/>
          </a:xfrm>
          <a:prstGeom prst="rect">
            <a:avLst/>
          </a:prstGeom>
          <a:noFill/>
          <a:ln>
            <a:noFill/>
          </a:ln>
        </p:spPr>
      </p:pic>
      <p:pic>
        <p:nvPicPr>
          <p:cNvPr id="15" name="Google Shape;194;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032936" cy="1502864"/>
          </a:xfrm>
          <a:prstGeom prst="rect">
            <a:avLst/>
          </a:prstGeom>
          <a:noFill/>
          <a:ln>
            <a:noFill/>
          </a:ln>
        </p:spPr>
      </p:pic>
      <p:pic>
        <p:nvPicPr>
          <p:cNvPr id="16" name="Google Shape;195;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67737" y="569028"/>
            <a:ext cx="1169318" cy="1278726"/>
          </a:xfrm>
          <a:prstGeom prst="rect">
            <a:avLst/>
          </a:prstGeom>
          <a:noFill/>
          <a:ln>
            <a:noFill/>
          </a:ln>
        </p:spPr>
      </p:pic>
      <p:pic>
        <p:nvPicPr>
          <p:cNvPr id="13" name="Google Shape;192;p2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0" y="1327839"/>
            <a:ext cx="1088743" cy="868823"/>
          </a:xfrm>
          <a:prstGeom prst="rect">
            <a:avLst/>
          </a:prstGeom>
          <a:noFill/>
          <a:ln>
            <a:noFill/>
          </a:ln>
        </p:spPr>
      </p:pic>
      <p:pic>
        <p:nvPicPr>
          <p:cNvPr id="19" name="Google Shape;209;p2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995283" y="1697770"/>
            <a:ext cx="1410302" cy="784086"/>
          </a:xfrm>
          <a:prstGeom prst="rect">
            <a:avLst/>
          </a:prstGeom>
          <a:noFill/>
          <a:ln>
            <a:noFill/>
          </a:ln>
        </p:spPr>
      </p:pic>
      <p:pic>
        <p:nvPicPr>
          <p:cNvPr id="20" name="Google Shape;210;p2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214464" y="1765391"/>
            <a:ext cx="1263878" cy="876243"/>
          </a:xfrm>
          <a:prstGeom prst="rect">
            <a:avLst/>
          </a:prstGeom>
          <a:noFill/>
          <a:ln>
            <a:noFill/>
          </a:ln>
        </p:spPr>
      </p:pic>
      <p:pic>
        <p:nvPicPr>
          <p:cNvPr id="21" name="Google Shape;211;p2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982820" y="2416199"/>
            <a:ext cx="2014378" cy="1021946"/>
          </a:xfrm>
          <a:prstGeom prst="rect">
            <a:avLst/>
          </a:prstGeom>
          <a:noFill/>
          <a:ln>
            <a:noFill/>
          </a:ln>
        </p:spPr>
      </p:pic>
      <p:pic>
        <p:nvPicPr>
          <p:cNvPr id="23" name="Google Shape;204;p2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8519" y="2145597"/>
            <a:ext cx="1095573" cy="1589783"/>
          </a:xfrm>
          <a:prstGeom prst="rect">
            <a:avLst/>
          </a:prstGeom>
          <a:noFill/>
          <a:ln>
            <a:noFill/>
          </a:ln>
        </p:spPr>
      </p:pic>
      <p:pic>
        <p:nvPicPr>
          <p:cNvPr id="24" name="Google Shape;207;p23"/>
          <p:cNvPicPr preferRelativeResize="0"/>
          <p:nvPr/>
        </p:nvPicPr>
        <p:blipFill rotWithShape="1">
          <a:blip r:embed="rId11" cstate="email">
            <a:alphaModFix/>
            <a:extLst>
              <a:ext uri="{28A0092B-C50C-407E-A947-70E740481C1C}">
                <a14:useLocalDpi xmlns:a14="http://schemas.microsoft.com/office/drawing/2010/main"/>
              </a:ext>
            </a:extLst>
          </a:blip>
          <a:srcRect r="7938"/>
          <a:stretch/>
        </p:blipFill>
        <p:spPr>
          <a:xfrm>
            <a:off x="-24494" y="3294051"/>
            <a:ext cx="1107060" cy="1259087"/>
          </a:xfrm>
          <a:prstGeom prst="rect">
            <a:avLst/>
          </a:prstGeom>
          <a:noFill/>
          <a:ln>
            <a:noFill/>
          </a:ln>
        </p:spPr>
      </p:pic>
      <p:sp>
        <p:nvSpPr>
          <p:cNvPr id="27" name="Rectangle 26"/>
          <p:cNvSpPr/>
          <p:nvPr/>
        </p:nvSpPr>
        <p:spPr>
          <a:xfrm>
            <a:off x="1042689" y="3412235"/>
            <a:ext cx="4373642" cy="830997"/>
          </a:xfrm>
          <a:prstGeom prst="rect">
            <a:avLst/>
          </a:prstGeom>
        </p:spPr>
        <p:txBody>
          <a:bodyPr wrap="square">
            <a:spAutoFit/>
          </a:bodyPr>
          <a:lstStyle/>
          <a:p>
            <a:pPr>
              <a:spcAft>
                <a:spcPts val="0"/>
              </a:spcAft>
            </a:pPr>
            <a:r>
              <a:rPr lang="en-GB" sz="1200" u="sng" dirty="0">
                <a:solidFill>
                  <a:srgbClr val="0563C1"/>
                </a:solidFill>
                <a:latin typeface="Times New Roman" panose="02020603050405020304" pitchFamily="18" charset="0"/>
                <a:ea typeface="Calibri" panose="020F0502020204030204" pitchFamily="34" charset="0"/>
                <a:hlinkClick r:id="rId12"/>
              </a:rPr>
              <a:t>https://www.theguardian.com/travel/2020/mar/23/10-of-the-worlds-best-virtual-museum-and-art-gallery-tours</a:t>
            </a:r>
            <a:endParaRPr lang="en-GB" sz="1200" u="sng" dirty="0">
              <a:solidFill>
                <a:srgbClr val="0563C1"/>
              </a:solidFill>
              <a:latin typeface="Times New Roman" panose="02020603050405020304" pitchFamily="18" charset="0"/>
              <a:ea typeface="Calibri" panose="020F0502020204030204" pitchFamily="34" charset="0"/>
            </a:endParaRPr>
          </a:p>
          <a:p>
            <a:pPr>
              <a:spcAft>
                <a:spcPts val="0"/>
              </a:spcAft>
            </a:pPr>
            <a:r>
              <a:rPr lang="en-GB" sz="1200" dirty="0">
                <a:hlinkClick r:id="rId13"/>
              </a:rPr>
              <a:t>https://www.tate.org.uk/visit/tate-britain/display/walk-through-british-art</a:t>
            </a:r>
            <a:endParaRPr lang="en-GB" sz="1200" dirty="0">
              <a:latin typeface="Times New Roman" panose="02020603050405020304" pitchFamily="18" charset="0"/>
              <a:ea typeface="Calibri" panose="020F0502020204030204" pitchFamily="34" charset="0"/>
            </a:endParaRPr>
          </a:p>
        </p:txBody>
      </p:sp>
      <p:pic>
        <p:nvPicPr>
          <p:cNvPr id="28" name="Google Shape;130;p17"/>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2789077">
            <a:off x="2881051" y="3185279"/>
            <a:ext cx="413346" cy="353691"/>
          </a:xfrm>
          <a:prstGeom prst="rect">
            <a:avLst/>
          </a:prstGeom>
          <a:noFill/>
          <a:ln>
            <a:noFill/>
          </a:ln>
        </p:spPr>
      </p:pic>
      <p:pic>
        <p:nvPicPr>
          <p:cNvPr id="29" name="Google Shape;223;p24"/>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8690" y="4156596"/>
            <a:ext cx="1146560" cy="952400"/>
          </a:xfrm>
          <a:prstGeom prst="rect">
            <a:avLst/>
          </a:prstGeom>
          <a:noFill/>
          <a:ln>
            <a:noFill/>
          </a:ln>
        </p:spPr>
      </p:pic>
      <p:pic>
        <p:nvPicPr>
          <p:cNvPr id="30" name="Google Shape;224;p24"/>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844746" y="3969537"/>
            <a:ext cx="1027059" cy="869665"/>
          </a:xfrm>
          <a:prstGeom prst="rect">
            <a:avLst/>
          </a:prstGeom>
          <a:noFill/>
          <a:ln>
            <a:noFill/>
          </a:ln>
        </p:spPr>
      </p:pic>
      <p:pic>
        <p:nvPicPr>
          <p:cNvPr id="32" name="Google Shape;234;p25"/>
          <p:cNvPicPr preferRelativeResize="0"/>
          <p:nvPr/>
        </p:nvPicPr>
        <p:blipFill>
          <a:blip r:embed="rId17" cstate="email">
            <a:alphaModFix/>
            <a:extLst>
              <a:ext uri="{28A0092B-C50C-407E-A947-70E740481C1C}">
                <a14:useLocalDpi xmlns:a14="http://schemas.microsoft.com/office/drawing/2010/main"/>
              </a:ext>
            </a:extLst>
          </a:blip>
          <a:stretch>
            <a:fillRect/>
          </a:stretch>
        </p:blipFill>
        <p:spPr>
          <a:xfrm>
            <a:off x="2650547" y="4968577"/>
            <a:ext cx="1371089" cy="980455"/>
          </a:xfrm>
          <a:prstGeom prst="rect">
            <a:avLst/>
          </a:prstGeom>
          <a:noFill/>
          <a:ln>
            <a:noFill/>
          </a:ln>
        </p:spPr>
      </p:pic>
      <p:pic>
        <p:nvPicPr>
          <p:cNvPr id="33" name="Google Shape;238;p25"/>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3826619" y="4006590"/>
            <a:ext cx="1101926" cy="1045652"/>
          </a:xfrm>
          <a:prstGeom prst="rect">
            <a:avLst/>
          </a:prstGeom>
          <a:noFill/>
          <a:ln>
            <a:noFill/>
          </a:ln>
        </p:spPr>
      </p:pic>
      <p:pic>
        <p:nvPicPr>
          <p:cNvPr id="34" name="Google Shape;244;p25"/>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73846" y="4859109"/>
            <a:ext cx="958954" cy="872851"/>
          </a:xfrm>
          <a:prstGeom prst="rect">
            <a:avLst/>
          </a:prstGeom>
          <a:noFill/>
          <a:ln>
            <a:noFill/>
          </a:ln>
        </p:spPr>
      </p:pic>
      <p:pic>
        <p:nvPicPr>
          <p:cNvPr id="35" name="Google Shape;259;p26"/>
          <p:cNvPicPr preferRelativeResize="0"/>
          <p:nvPr/>
        </p:nvPicPr>
        <p:blipFill rotWithShape="1">
          <a:blip r:embed="rId20" cstate="email">
            <a:alphaModFix/>
            <a:extLst>
              <a:ext uri="{28A0092B-C50C-407E-A947-70E740481C1C}">
                <a14:useLocalDpi xmlns:a14="http://schemas.microsoft.com/office/drawing/2010/main"/>
              </a:ext>
            </a:extLst>
          </a:blip>
          <a:srcRect t="10824"/>
          <a:stretch/>
        </p:blipFill>
        <p:spPr>
          <a:xfrm>
            <a:off x="13902" y="5585755"/>
            <a:ext cx="1041626" cy="1207473"/>
          </a:xfrm>
          <a:prstGeom prst="rect">
            <a:avLst/>
          </a:prstGeom>
          <a:noFill/>
          <a:ln>
            <a:noFill/>
          </a:ln>
        </p:spPr>
      </p:pic>
      <p:pic>
        <p:nvPicPr>
          <p:cNvPr id="36" name="Google Shape;255;p26"/>
          <p:cNvPicPr preferRelativeResize="0"/>
          <p:nvPr/>
        </p:nvPicPr>
        <p:blipFill>
          <a:blip r:embed="rId21" cstate="email">
            <a:alphaModFix/>
            <a:extLst>
              <a:ext uri="{28A0092B-C50C-407E-A947-70E740481C1C}">
                <a14:useLocalDpi xmlns:a14="http://schemas.microsoft.com/office/drawing/2010/main"/>
              </a:ext>
            </a:extLst>
          </a:blip>
          <a:stretch>
            <a:fillRect/>
          </a:stretch>
        </p:blipFill>
        <p:spPr>
          <a:xfrm>
            <a:off x="3968764" y="5458804"/>
            <a:ext cx="1012654" cy="1397876"/>
          </a:xfrm>
          <a:prstGeom prst="rect">
            <a:avLst/>
          </a:prstGeom>
          <a:noFill/>
          <a:ln>
            <a:noFill/>
          </a:ln>
        </p:spPr>
      </p:pic>
      <p:pic>
        <p:nvPicPr>
          <p:cNvPr id="37" name="Google Shape;254;p26"/>
          <p:cNvPicPr preferRelativeResize="0"/>
          <p:nvPr/>
        </p:nvPicPr>
        <p:blipFill>
          <a:blip r:embed="rId22" cstate="email">
            <a:alphaModFix/>
            <a:extLst>
              <a:ext uri="{28A0092B-C50C-407E-A947-70E740481C1C}">
                <a14:useLocalDpi xmlns:a14="http://schemas.microsoft.com/office/drawing/2010/main"/>
              </a:ext>
            </a:extLst>
          </a:blip>
          <a:stretch>
            <a:fillRect/>
          </a:stretch>
        </p:blipFill>
        <p:spPr>
          <a:xfrm>
            <a:off x="3174124" y="5949032"/>
            <a:ext cx="866243" cy="907648"/>
          </a:xfrm>
          <a:prstGeom prst="rect">
            <a:avLst/>
          </a:prstGeom>
          <a:noFill/>
          <a:ln>
            <a:noFill/>
          </a:ln>
        </p:spPr>
      </p:pic>
      <p:pic>
        <p:nvPicPr>
          <p:cNvPr id="38" name="Google Shape;289;p28"/>
          <p:cNvPicPr preferRelativeResize="0"/>
          <p:nvPr/>
        </p:nvPicPr>
        <p:blipFill>
          <a:blip r:embed="rId23" cstate="email">
            <a:alphaModFix/>
            <a:extLst>
              <a:ext uri="{28A0092B-C50C-407E-A947-70E740481C1C}">
                <a14:useLocalDpi xmlns:a14="http://schemas.microsoft.com/office/drawing/2010/main"/>
              </a:ext>
            </a:extLst>
          </a:blip>
          <a:stretch>
            <a:fillRect/>
          </a:stretch>
        </p:blipFill>
        <p:spPr>
          <a:xfrm>
            <a:off x="5636273" y="542259"/>
            <a:ext cx="1291360" cy="1411239"/>
          </a:xfrm>
          <a:prstGeom prst="rect">
            <a:avLst/>
          </a:prstGeom>
          <a:noFill/>
          <a:ln>
            <a:noFill/>
          </a:ln>
        </p:spPr>
      </p:pic>
      <p:pic>
        <p:nvPicPr>
          <p:cNvPr id="39" name="Google Shape;267;p27"/>
          <p:cNvPicPr preferRelativeResize="0"/>
          <p:nvPr/>
        </p:nvPicPr>
        <p:blipFill rotWithShape="1">
          <a:blip r:embed="rId24" cstate="email">
            <a:alphaModFix/>
            <a:extLst>
              <a:ext uri="{28A0092B-C50C-407E-A947-70E740481C1C}">
                <a14:useLocalDpi xmlns:a14="http://schemas.microsoft.com/office/drawing/2010/main"/>
              </a:ext>
            </a:extLst>
          </a:blip>
          <a:srcRect b="19456"/>
          <a:stretch/>
        </p:blipFill>
        <p:spPr>
          <a:xfrm>
            <a:off x="5478342" y="1891908"/>
            <a:ext cx="1425396" cy="945885"/>
          </a:xfrm>
          <a:prstGeom prst="rect">
            <a:avLst/>
          </a:prstGeom>
          <a:noFill/>
          <a:ln>
            <a:noFill/>
          </a:ln>
        </p:spPr>
      </p:pic>
      <p:pic>
        <p:nvPicPr>
          <p:cNvPr id="40" name="Google Shape;270;p27"/>
          <p:cNvPicPr preferRelativeResize="0"/>
          <p:nvPr/>
        </p:nvPicPr>
        <p:blipFill rotWithShape="1">
          <a:blip r:embed="rId25" cstate="email">
            <a:alphaModFix/>
            <a:extLst>
              <a:ext uri="{28A0092B-C50C-407E-A947-70E740481C1C}">
                <a14:useLocalDpi xmlns:a14="http://schemas.microsoft.com/office/drawing/2010/main"/>
              </a:ext>
            </a:extLst>
          </a:blip>
          <a:srcRect t="19015"/>
          <a:stretch/>
        </p:blipFill>
        <p:spPr>
          <a:xfrm>
            <a:off x="5371269" y="2816265"/>
            <a:ext cx="1397371" cy="1125671"/>
          </a:xfrm>
          <a:prstGeom prst="rect">
            <a:avLst/>
          </a:prstGeom>
          <a:noFill/>
          <a:ln>
            <a:noFill/>
          </a:ln>
        </p:spPr>
      </p:pic>
      <p:pic>
        <p:nvPicPr>
          <p:cNvPr id="41" name="Google Shape;268;p27"/>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6718698" y="2449120"/>
            <a:ext cx="1205088" cy="1593760"/>
          </a:xfrm>
          <a:prstGeom prst="rect">
            <a:avLst/>
          </a:prstGeom>
          <a:noFill/>
          <a:ln>
            <a:noFill/>
          </a:ln>
        </p:spPr>
      </p:pic>
      <p:pic>
        <p:nvPicPr>
          <p:cNvPr id="42" name="Google Shape;130;p17"/>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16200000">
            <a:off x="8732903" y="2171023"/>
            <a:ext cx="413346" cy="353691"/>
          </a:xfrm>
          <a:prstGeom prst="rect">
            <a:avLst/>
          </a:prstGeom>
          <a:noFill/>
          <a:ln>
            <a:noFill/>
          </a:ln>
        </p:spPr>
      </p:pic>
      <p:sp>
        <p:nvSpPr>
          <p:cNvPr id="43" name="Rectangle 42"/>
          <p:cNvSpPr/>
          <p:nvPr/>
        </p:nvSpPr>
        <p:spPr>
          <a:xfrm>
            <a:off x="7919528" y="2434960"/>
            <a:ext cx="1306625" cy="1200329"/>
          </a:xfrm>
          <a:prstGeom prst="rect">
            <a:avLst/>
          </a:prstGeom>
        </p:spPr>
        <p:txBody>
          <a:bodyPr wrap="square">
            <a:spAutoFit/>
          </a:bodyPr>
          <a:lstStyle/>
          <a:p>
            <a:r>
              <a:rPr lang="en-GB" sz="1200" dirty="0">
                <a:latin typeface="Times New Roman" panose="02020603050405020304" pitchFamily="18" charset="0"/>
                <a:cs typeface="Times New Roman" panose="02020603050405020304" pitchFamily="18" charset="0"/>
                <a:hlinkClick r:id="rId27"/>
              </a:rPr>
              <a:t>https://www.youtube.com/watch?v=nG3MIXkRMS0&amp;list=PL5uUen04IQNkFECI0L3r-7zGY9RBgIKw8</a:t>
            </a:r>
            <a:endParaRPr lang="en-GB" sz="1200" dirty="0">
              <a:latin typeface="Times New Roman" panose="02020603050405020304" pitchFamily="18" charset="0"/>
              <a:cs typeface="Times New Roman" panose="02020603050405020304" pitchFamily="18" charset="0"/>
            </a:endParaRPr>
          </a:p>
        </p:txBody>
      </p:sp>
      <p:pic>
        <p:nvPicPr>
          <p:cNvPr id="44" name="Google Shape;279;p28"/>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8008996" y="3653022"/>
            <a:ext cx="1151527" cy="1314215"/>
          </a:xfrm>
          <a:prstGeom prst="rect">
            <a:avLst/>
          </a:prstGeom>
          <a:noFill/>
          <a:ln>
            <a:noFill/>
          </a:ln>
        </p:spPr>
      </p:pic>
      <p:pic>
        <p:nvPicPr>
          <p:cNvPr id="45" name="Google Shape;301;p29"/>
          <p:cNvPicPr preferRelativeResize="0"/>
          <p:nvPr/>
        </p:nvPicPr>
        <p:blipFill>
          <a:blip r:embed="rId29" cstate="email">
            <a:alphaModFix/>
            <a:extLst>
              <a:ext uri="{28A0092B-C50C-407E-A947-70E740481C1C}">
                <a14:useLocalDpi xmlns:a14="http://schemas.microsoft.com/office/drawing/2010/main"/>
              </a:ext>
            </a:extLst>
          </a:blip>
          <a:stretch>
            <a:fillRect/>
          </a:stretch>
        </p:blipFill>
        <p:spPr>
          <a:xfrm>
            <a:off x="7882702" y="4957989"/>
            <a:ext cx="1270952" cy="1116710"/>
          </a:xfrm>
          <a:prstGeom prst="rect">
            <a:avLst/>
          </a:prstGeom>
          <a:noFill/>
          <a:ln>
            <a:noFill/>
          </a:ln>
        </p:spPr>
      </p:pic>
      <p:pic>
        <p:nvPicPr>
          <p:cNvPr id="46" name="Google Shape;313;p30"/>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4612186" y="4616189"/>
            <a:ext cx="1206496" cy="842615"/>
          </a:xfrm>
          <a:prstGeom prst="rect">
            <a:avLst/>
          </a:prstGeom>
          <a:noFill/>
          <a:ln>
            <a:noFill/>
          </a:ln>
        </p:spPr>
      </p:pic>
      <p:pic>
        <p:nvPicPr>
          <p:cNvPr id="47" name="Google Shape;413;p36"/>
          <p:cNvPicPr preferRelativeResize="0"/>
          <p:nvPr/>
        </p:nvPicPr>
        <p:blipFill rotWithShape="1">
          <a:blip r:embed="rId31" cstate="email">
            <a:alphaModFix/>
            <a:extLst>
              <a:ext uri="{28A0092B-C50C-407E-A947-70E740481C1C}">
                <a14:useLocalDpi xmlns:a14="http://schemas.microsoft.com/office/drawing/2010/main"/>
              </a:ext>
            </a:extLst>
          </a:blip>
          <a:srcRect/>
          <a:stretch/>
        </p:blipFill>
        <p:spPr>
          <a:xfrm>
            <a:off x="4981418" y="5731959"/>
            <a:ext cx="802398" cy="1181195"/>
          </a:xfrm>
          <a:prstGeom prst="rect">
            <a:avLst/>
          </a:prstGeom>
          <a:noFill/>
          <a:ln>
            <a:noFill/>
          </a:ln>
        </p:spPr>
      </p:pic>
      <p:pic>
        <p:nvPicPr>
          <p:cNvPr id="48" name="Google Shape;332;p31"/>
          <p:cNvPicPr preferRelativeResize="0"/>
          <p:nvPr/>
        </p:nvPicPr>
        <p:blipFill rotWithShape="1">
          <a:blip r:embed="rId32" cstate="email">
            <a:alphaModFix/>
            <a:extLst>
              <a:ext uri="{28A0092B-C50C-407E-A947-70E740481C1C}">
                <a14:useLocalDpi xmlns:a14="http://schemas.microsoft.com/office/drawing/2010/main"/>
              </a:ext>
            </a:extLst>
          </a:blip>
          <a:srcRect/>
          <a:stretch/>
        </p:blipFill>
        <p:spPr>
          <a:xfrm>
            <a:off x="7919528" y="5949032"/>
            <a:ext cx="1259141" cy="901483"/>
          </a:xfrm>
          <a:prstGeom prst="rect">
            <a:avLst/>
          </a:prstGeom>
          <a:noFill/>
          <a:ln>
            <a:noFill/>
          </a:ln>
        </p:spPr>
      </p:pic>
    </p:spTree>
    <p:extLst>
      <p:ext uri="{BB962C8B-B14F-4D97-AF65-F5344CB8AC3E}">
        <p14:creationId xmlns:p14="http://schemas.microsoft.com/office/powerpoint/2010/main" val="1419731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C26DEAC30C44498E0E02C3ACDEC05" ma:contentTypeVersion="7" ma:contentTypeDescription="Create a new document." ma:contentTypeScope="" ma:versionID="0a897016f4ffe7495057cc7c0e05eb6f">
  <xsd:schema xmlns:xsd="http://www.w3.org/2001/XMLSchema" xmlns:xs="http://www.w3.org/2001/XMLSchema" xmlns:p="http://schemas.microsoft.com/office/2006/metadata/properties" xmlns:ns2="e768c16e-7fc8-4364-bdc0-2daf97aa3427" xmlns:ns3="4583c461-77b1-49aa-9d9b-cc821568e359" targetNamespace="http://schemas.microsoft.com/office/2006/metadata/properties" ma:root="true" ma:fieldsID="9803b5845cfe7199b65eb5e6ce751255" ns2:_="" ns3:_="">
    <xsd:import namespace="e768c16e-7fc8-4364-bdc0-2daf97aa3427"/>
    <xsd:import namespace="4583c461-77b1-49aa-9d9b-cc821568e3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8c16e-7fc8-4364-bdc0-2daf97aa3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83c461-77b1-49aa-9d9b-cc821568e35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CC2401-3E32-47DB-9F8D-89E49E4B057E}"/>
</file>

<file path=customXml/itemProps2.xml><?xml version="1.0" encoding="utf-8"?>
<ds:datastoreItem xmlns:ds="http://schemas.openxmlformats.org/officeDocument/2006/customXml" ds:itemID="{4107042E-E8DA-423A-8629-7617BBA5DBFF}"/>
</file>

<file path=customXml/itemProps3.xml><?xml version="1.0" encoding="utf-8"?>
<ds:datastoreItem xmlns:ds="http://schemas.openxmlformats.org/officeDocument/2006/customXml" ds:itemID="{6E2953AF-96E1-49C0-A7E6-6000C1BAD52F}"/>
</file>

<file path=docProps/app.xml><?xml version="1.0" encoding="utf-8"?>
<Properties xmlns="http://schemas.openxmlformats.org/officeDocument/2006/extended-properties" xmlns:vt="http://schemas.openxmlformats.org/officeDocument/2006/docPropsVTypes">
  <Template>Office Theme</Template>
  <TotalTime>163</TotalTime>
  <Words>864</Words>
  <Application>Microsoft Macintosh PowerPoint</Application>
  <PresentationFormat>On-screen Show (4:3)</PresentationFormat>
  <Paragraphs>79</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Century Gothic</vt:lpstr>
      <vt:lpstr>Consolas</vt:lpstr>
      <vt:lpstr>Times New Roman</vt:lpstr>
      <vt:lpstr>Office Theme</vt:lpstr>
      <vt:lpstr>What? Create a visual art journal which reflects aspects of your own life in lock down and personality in a small A5 sketchbook or altered book.</vt:lpstr>
      <vt:lpstr>What will I draw?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Create a visual art journal which reflects aspects of your own life in lock down and personality in a small A5 sketchbook or altered book.</dc:title>
  <dc:creator>Alisia Wilkins</dc:creator>
  <cp:lastModifiedBy>Thomas Atherton</cp:lastModifiedBy>
  <cp:revision>19</cp:revision>
  <dcterms:created xsi:type="dcterms:W3CDTF">2020-04-21T12:24:46Z</dcterms:created>
  <dcterms:modified xsi:type="dcterms:W3CDTF">2020-05-04T09:35:38Z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0x010100334C26DEAC30C44498E0E02C3ACDEC05</vt:lpwstr>
  </property>
</Properties>
</file>